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61" r:id="rId6"/>
    <p:sldId id="259" r:id="rId7"/>
    <p:sldId id="262" r:id="rId8"/>
    <p:sldId id="263" r:id="rId9"/>
    <p:sldId id="267" r:id="rId10"/>
    <p:sldId id="265" r:id="rId11"/>
    <p:sldId id="264" r:id="rId12"/>
    <p:sldId id="270" r:id="rId13"/>
    <p:sldId id="260" r:id="rId14"/>
    <p:sldId id="266" r:id="rId15"/>
    <p:sldId id="268" r:id="rId16"/>
    <p:sldId id="27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0A4BD-BB80-4449-BB5B-B2975FAEE43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C154CD1-2C8B-4ACB-8415-3BE4D4BEAE32}">
      <dgm:prSet/>
      <dgm:spPr/>
      <dgm:t>
        <a:bodyPr/>
        <a:lstStyle/>
        <a:p>
          <a:pPr>
            <a:lnSpc>
              <a:spcPct val="100000"/>
            </a:lnSpc>
            <a:defRPr b="1"/>
          </a:pPr>
          <a:r>
            <a:rPr lang="fr-FR"/>
            <a:t>Théorie</a:t>
          </a:r>
          <a:endParaRPr lang="en-US"/>
        </a:p>
      </dgm:t>
    </dgm:pt>
    <dgm:pt modelId="{36014FED-DA6A-4DD9-8E9A-45229E221A31}" type="parTrans" cxnId="{66764D27-20E6-48CB-AF40-630E1C2F6F14}">
      <dgm:prSet/>
      <dgm:spPr/>
      <dgm:t>
        <a:bodyPr/>
        <a:lstStyle/>
        <a:p>
          <a:endParaRPr lang="en-US"/>
        </a:p>
      </dgm:t>
    </dgm:pt>
    <dgm:pt modelId="{5FDA134E-EBB1-4475-AD73-BE442CB5C21C}" type="sibTrans" cxnId="{66764D27-20E6-48CB-AF40-630E1C2F6F14}">
      <dgm:prSet/>
      <dgm:spPr/>
      <dgm:t>
        <a:bodyPr/>
        <a:lstStyle/>
        <a:p>
          <a:endParaRPr lang="en-US"/>
        </a:p>
      </dgm:t>
    </dgm:pt>
    <dgm:pt modelId="{335C0ED7-6B62-402C-AE46-07579E99C642}">
      <dgm:prSet/>
      <dgm:spPr/>
      <dgm:t>
        <a:bodyPr/>
        <a:lstStyle/>
        <a:p>
          <a:pPr>
            <a:lnSpc>
              <a:spcPct val="100000"/>
            </a:lnSpc>
          </a:pPr>
          <a:r>
            <a:rPr lang="fr-FR"/>
            <a:t>Canevas de programmation méthodique d’un robot</a:t>
          </a:r>
          <a:endParaRPr lang="en-US"/>
        </a:p>
      </dgm:t>
    </dgm:pt>
    <dgm:pt modelId="{B4C73B34-479D-498C-99DB-FE84C45CDC0D}" type="parTrans" cxnId="{4A78BBD5-3FC2-4B20-9D12-F08DCA35C2BC}">
      <dgm:prSet/>
      <dgm:spPr/>
      <dgm:t>
        <a:bodyPr/>
        <a:lstStyle/>
        <a:p>
          <a:endParaRPr lang="en-US"/>
        </a:p>
      </dgm:t>
    </dgm:pt>
    <dgm:pt modelId="{579783FD-D37F-4D98-A10E-14E31803A253}" type="sibTrans" cxnId="{4A78BBD5-3FC2-4B20-9D12-F08DCA35C2BC}">
      <dgm:prSet/>
      <dgm:spPr/>
      <dgm:t>
        <a:bodyPr/>
        <a:lstStyle/>
        <a:p>
          <a:endParaRPr lang="en-US"/>
        </a:p>
      </dgm:t>
    </dgm:pt>
    <dgm:pt modelId="{14318011-1EC1-4CEE-B3DF-BCAB52D60AFF}">
      <dgm:prSet/>
      <dgm:spPr/>
      <dgm:t>
        <a:bodyPr/>
        <a:lstStyle/>
        <a:p>
          <a:pPr>
            <a:lnSpc>
              <a:spcPct val="100000"/>
            </a:lnSpc>
          </a:pPr>
          <a:r>
            <a:rPr lang="fr-FR"/>
            <a:t>Le langage C</a:t>
          </a:r>
          <a:endParaRPr lang="en-US"/>
        </a:p>
      </dgm:t>
    </dgm:pt>
    <dgm:pt modelId="{1BC7CC0D-E3E4-46DA-9F6B-6EAC6653EE4D}" type="parTrans" cxnId="{F5E6E05C-256C-4D58-BB91-F5CCB0A72230}">
      <dgm:prSet/>
      <dgm:spPr/>
      <dgm:t>
        <a:bodyPr/>
        <a:lstStyle/>
        <a:p>
          <a:endParaRPr lang="en-US"/>
        </a:p>
      </dgm:t>
    </dgm:pt>
    <dgm:pt modelId="{D882E33A-89CC-4064-B2C8-76075924EAB0}" type="sibTrans" cxnId="{F5E6E05C-256C-4D58-BB91-F5CCB0A72230}">
      <dgm:prSet/>
      <dgm:spPr/>
      <dgm:t>
        <a:bodyPr/>
        <a:lstStyle/>
        <a:p>
          <a:endParaRPr lang="en-US"/>
        </a:p>
      </dgm:t>
    </dgm:pt>
    <dgm:pt modelId="{44AE6936-A184-4B20-80A5-A8B88F3002BE}">
      <dgm:prSet/>
      <dgm:spPr/>
      <dgm:t>
        <a:bodyPr/>
        <a:lstStyle/>
        <a:p>
          <a:pPr>
            <a:lnSpc>
              <a:spcPct val="100000"/>
            </a:lnSpc>
          </a:pPr>
          <a:r>
            <a:rPr lang="fr-FR"/>
            <a:t>Veille techno des micro-contrôleurs</a:t>
          </a:r>
          <a:endParaRPr lang="en-US"/>
        </a:p>
      </dgm:t>
    </dgm:pt>
    <dgm:pt modelId="{AA52D2D5-56A1-4E75-A215-5D54498D5300}" type="parTrans" cxnId="{70FB466D-F999-4245-8380-1E5075ED2AF4}">
      <dgm:prSet/>
      <dgm:spPr/>
      <dgm:t>
        <a:bodyPr/>
        <a:lstStyle/>
        <a:p>
          <a:endParaRPr lang="en-US"/>
        </a:p>
      </dgm:t>
    </dgm:pt>
    <dgm:pt modelId="{892FC60C-475E-43AC-9F56-0EB2197F3D44}" type="sibTrans" cxnId="{70FB466D-F999-4245-8380-1E5075ED2AF4}">
      <dgm:prSet/>
      <dgm:spPr/>
      <dgm:t>
        <a:bodyPr/>
        <a:lstStyle/>
        <a:p>
          <a:endParaRPr lang="en-US"/>
        </a:p>
      </dgm:t>
    </dgm:pt>
    <dgm:pt modelId="{D61BA4F7-0E91-4AD3-92F3-9B97D225C136}">
      <dgm:prSet/>
      <dgm:spPr/>
      <dgm:t>
        <a:bodyPr/>
        <a:lstStyle/>
        <a:p>
          <a:pPr>
            <a:lnSpc>
              <a:spcPct val="100000"/>
            </a:lnSpc>
          </a:pPr>
          <a:r>
            <a:rPr lang="fr-FR"/>
            <a:t>Veille techno des actionneurs</a:t>
          </a:r>
          <a:endParaRPr lang="en-US"/>
        </a:p>
      </dgm:t>
    </dgm:pt>
    <dgm:pt modelId="{3065C4FF-C49D-4A8A-A19B-B064FE07424F}" type="parTrans" cxnId="{08AC8FB1-03ED-4BB5-AB1B-4CE5CF4E2215}">
      <dgm:prSet/>
      <dgm:spPr/>
      <dgm:t>
        <a:bodyPr/>
        <a:lstStyle/>
        <a:p>
          <a:endParaRPr lang="en-US"/>
        </a:p>
      </dgm:t>
    </dgm:pt>
    <dgm:pt modelId="{85F4A65A-101C-463D-9103-B71DC9F0BA80}" type="sibTrans" cxnId="{08AC8FB1-03ED-4BB5-AB1B-4CE5CF4E2215}">
      <dgm:prSet/>
      <dgm:spPr/>
      <dgm:t>
        <a:bodyPr/>
        <a:lstStyle/>
        <a:p>
          <a:endParaRPr lang="en-US"/>
        </a:p>
      </dgm:t>
    </dgm:pt>
    <dgm:pt modelId="{810FD000-44EC-4813-A93C-C311315DB981}">
      <dgm:prSet/>
      <dgm:spPr/>
      <dgm:t>
        <a:bodyPr/>
        <a:lstStyle/>
        <a:p>
          <a:pPr>
            <a:lnSpc>
              <a:spcPct val="100000"/>
            </a:lnSpc>
          </a:pPr>
          <a:r>
            <a:rPr lang="fr-FR"/>
            <a:t>Veille techno des capteurs</a:t>
          </a:r>
          <a:endParaRPr lang="en-US"/>
        </a:p>
      </dgm:t>
    </dgm:pt>
    <dgm:pt modelId="{8F080035-E79C-4F03-BE61-EFF9DE7337D7}" type="parTrans" cxnId="{AD285845-334D-44B3-B28E-F7D1ED7D0CAF}">
      <dgm:prSet/>
      <dgm:spPr/>
      <dgm:t>
        <a:bodyPr/>
        <a:lstStyle/>
        <a:p>
          <a:endParaRPr lang="en-US"/>
        </a:p>
      </dgm:t>
    </dgm:pt>
    <dgm:pt modelId="{E00FB606-7CC2-43AD-BD7D-7887A9ABBFAA}" type="sibTrans" cxnId="{AD285845-334D-44B3-B28E-F7D1ED7D0CAF}">
      <dgm:prSet/>
      <dgm:spPr/>
      <dgm:t>
        <a:bodyPr/>
        <a:lstStyle/>
        <a:p>
          <a:endParaRPr lang="en-US"/>
        </a:p>
      </dgm:t>
    </dgm:pt>
    <dgm:pt modelId="{B448A7B0-6B83-4816-A985-3723A42282B2}">
      <dgm:prSet/>
      <dgm:spPr/>
      <dgm:t>
        <a:bodyPr/>
        <a:lstStyle/>
        <a:p>
          <a:pPr>
            <a:lnSpc>
              <a:spcPct val="100000"/>
            </a:lnSpc>
            <a:defRPr b="1"/>
          </a:pPr>
          <a:r>
            <a:rPr lang="fr-FR"/>
            <a:t>Pratique</a:t>
          </a:r>
          <a:endParaRPr lang="en-US"/>
        </a:p>
      </dgm:t>
    </dgm:pt>
    <dgm:pt modelId="{10115C3D-18BD-4F39-A65B-A268944760A1}" type="parTrans" cxnId="{0FFBBDB6-73D9-46E3-9FA8-44A97AE34096}">
      <dgm:prSet/>
      <dgm:spPr/>
      <dgm:t>
        <a:bodyPr/>
        <a:lstStyle/>
        <a:p>
          <a:endParaRPr lang="en-US"/>
        </a:p>
      </dgm:t>
    </dgm:pt>
    <dgm:pt modelId="{C9A6AC9B-29AB-433D-95F0-FD1DD65F709F}" type="sibTrans" cxnId="{0FFBBDB6-73D9-46E3-9FA8-44A97AE34096}">
      <dgm:prSet/>
      <dgm:spPr/>
      <dgm:t>
        <a:bodyPr/>
        <a:lstStyle/>
        <a:p>
          <a:endParaRPr lang="en-US"/>
        </a:p>
      </dgm:t>
    </dgm:pt>
    <dgm:pt modelId="{A16898CB-87A7-4858-8000-EB454D06476C}">
      <dgm:prSet/>
      <dgm:spPr/>
      <dgm:t>
        <a:bodyPr/>
        <a:lstStyle/>
        <a:p>
          <a:pPr>
            <a:lnSpc>
              <a:spcPct val="100000"/>
            </a:lnSpc>
          </a:pPr>
          <a:r>
            <a:rPr lang="fr-FR"/>
            <a:t>Programmation collégiale</a:t>
          </a:r>
          <a:endParaRPr lang="en-US"/>
        </a:p>
      </dgm:t>
    </dgm:pt>
    <dgm:pt modelId="{DD5F387F-F115-4C79-8EB7-F9E20BE1CC19}" type="parTrans" cxnId="{683F359B-0497-4D13-A155-42DEB8CFFA15}">
      <dgm:prSet/>
      <dgm:spPr/>
      <dgm:t>
        <a:bodyPr/>
        <a:lstStyle/>
        <a:p>
          <a:endParaRPr lang="en-US"/>
        </a:p>
      </dgm:t>
    </dgm:pt>
    <dgm:pt modelId="{728BC26A-D3B6-4E78-92D7-41D9A255D924}" type="sibTrans" cxnId="{683F359B-0497-4D13-A155-42DEB8CFFA15}">
      <dgm:prSet/>
      <dgm:spPr/>
      <dgm:t>
        <a:bodyPr/>
        <a:lstStyle/>
        <a:p>
          <a:endParaRPr lang="en-US"/>
        </a:p>
      </dgm:t>
    </dgm:pt>
    <dgm:pt modelId="{31F62639-6756-4FF7-ACFD-6C35BEBFEEF2}" type="pres">
      <dgm:prSet presAssocID="{E890A4BD-BB80-4449-BB5B-B2975FAEE439}" presName="root" presStyleCnt="0">
        <dgm:presLayoutVars>
          <dgm:dir/>
          <dgm:resizeHandles val="exact"/>
        </dgm:presLayoutVars>
      </dgm:prSet>
      <dgm:spPr/>
    </dgm:pt>
    <dgm:pt modelId="{3B14EBE5-486C-4479-983C-27709D19C6B5}" type="pres">
      <dgm:prSet presAssocID="{BC154CD1-2C8B-4ACB-8415-3BE4D4BEAE32}" presName="compNode" presStyleCnt="0"/>
      <dgm:spPr/>
    </dgm:pt>
    <dgm:pt modelId="{0A54EE9D-4346-449B-9DD1-D9DB12572D41}" type="pres">
      <dgm:prSet presAssocID="{BC154CD1-2C8B-4ACB-8415-3BE4D4BEAE32}" presName="iconRect" presStyleLbl="node1" presStyleIdx="0" presStyleCnt="2"/>
      <dgm:spPr/>
    </dgm:pt>
    <dgm:pt modelId="{B7AEC27C-E6E7-4184-B82A-9C9813D68AB6}" type="pres">
      <dgm:prSet presAssocID="{BC154CD1-2C8B-4ACB-8415-3BE4D4BEAE32}" presName="iconSpace" presStyleCnt="0"/>
      <dgm:spPr/>
    </dgm:pt>
    <dgm:pt modelId="{66FA48D0-BE44-4194-93F0-DA8BEA185BAD}" type="pres">
      <dgm:prSet presAssocID="{BC154CD1-2C8B-4ACB-8415-3BE4D4BEAE32}" presName="parTx" presStyleLbl="revTx" presStyleIdx="0" presStyleCnt="4">
        <dgm:presLayoutVars>
          <dgm:chMax val="0"/>
          <dgm:chPref val="0"/>
        </dgm:presLayoutVars>
      </dgm:prSet>
      <dgm:spPr/>
    </dgm:pt>
    <dgm:pt modelId="{F9C45440-70DC-4278-90D7-E7CCC002325C}" type="pres">
      <dgm:prSet presAssocID="{BC154CD1-2C8B-4ACB-8415-3BE4D4BEAE32}" presName="txSpace" presStyleCnt="0"/>
      <dgm:spPr/>
    </dgm:pt>
    <dgm:pt modelId="{2BE06D03-0B7E-41DE-9CDD-AA6D920CB4D5}" type="pres">
      <dgm:prSet presAssocID="{BC154CD1-2C8B-4ACB-8415-3BE4D4BEAE32}" presName="desTx" presStyleLbl="revTx" presStyleIdx="1" presStyleCnt="4">
        <dgm:presLayoutVars/>
      </dgm:prSet>
      <dgm:spPr/>
    </dgm:pt>
    <dgm:pt modelId="{9A9F02F7-97CB-4323-AA77-E270B0E1D169}" type="pres">
      <dgm:prSet presAssocID="{5FDA134E-EBB1-4475-AD73-BE442CB5C21C}" presName="sibTrans" presStyleCnt="0"/>
      <dgm:spPr/>
    </dgm:pt>
    <dgm:pt modelId="{D7EE32A3-C9AD-4624-B710-B1DFDF3CF81D}" type="pres">
      <dgm:prSet presAssocID="{B448A7B0-6B83-4816-A985-3723A42282B2}" presName="compNode" presStyleCnt="0"/>
      <dgm:spPr/>
    </dgm:pt>
    <dgm:pt modelId="{0AF5DB1C-28F7-4754-92E7-A4860DC1B064}" type="pres">
      <dgm:prSet presAssocID="{B448A7B0-6B83-4816-A985-3723A42282B2}" presName="iconRect" presStyleLbl="node1" presStyleIdx="1" presStyleCnt="2"/>
      <dgm:spPr/>
    </dgm:pt>
    <dgm:pt modelId="{CC7A2C5D-F86C-4C07-89B2-0FF54E5885B8}" type="pres">
      <dgm:prSet presAssocID="{B448A7B0-6B83-4816-A985-3723A42282B2}" presName="iconSpace" presStyleCnt="0"/>
      <dgm:spPr/>
    </dgm:pt>
    <dgm:pt modelId="{E92E96F1-9849-4FD9-ACA8-5DCF98355194}" type="pres">
      <dgm:prSet presAssocID="{B448A7B0-6B83-4816-A985-3723A42282B2}" presName="parTx" presStyleLbl="revTx" presStyleIdx="2" presStyleCnt="4">
        <dgm:presLayoutVars>
          <dgm:chMax val="0"/>
          <dgm:chPref val="0"/>
        </dgm:presLayoutVars>
      </dgm:prSet>
      <dgm:spPr/>
    </dgm:pt>
    <dgm:pt modelId="{B2169186-1BD3-412A-B253-3FC39831B7E0}" type="pres">
      <dgm:prSet presAssocID="{B448A7B0-6B83-4816-A985-3723A42282B2}" presName="txSpace" presStyleCnt="0"/>
      <dgm:spPr/>
    </dgm:pt>
    <dgm:pt modelId="{D80A681F-C175-4DB1-92CE-A57A55FA2FD0}" type="pres">
      <dgm:prSet presAssocID="{B448A7B0-6B83-4816-A985-3723A42282B2}" presName="desTx" presStyleLbl="revTx" presStyleIdx="3" presStyleCnt="4">
        <dgm:presLayoutVars/>
      </dgm:prSet>
      <dgm:spPr/>
    </dgm:pt>
  </dgm:ptLst>
  <dgm:cxnLst>
    <dgm:cxn modelId="{D8257101-23FE-49F0-9319-C0BDAB3A1D44}" type="presOf" srcId="{B448A7B0-6B83-4816-A985-3723A42282B2}" destId="{E92E96F1-9849-4FD9-ACA8-5DCF98355194}" srcOrd="0" destOrd="0" presId="urn:microsoft.com/office/officeart/2018/5/layout/CenteredIconLabelDescriptionList"/>
    <dgm:cxn modelId="{A9E66111-7F81-4E3F-8E7F-B2A0E7864D44}" type="presOf" srcId="{14318011-1EC1-4CEE-B3DF-BCAB52D60AFF}" destId="{2BE06D03-0B7E-41DE-9CDD-AA6D920CB4D5}" srcOrd="0" destOrd="1" presId="urn:microsoft.com/office/officeart/2018/5/layout/CenteredIconLabelDescriptionList"/>
    <dgm:cxn modelId="{CB85CD1D-2491-41FE-B9E7-D0A463712B63}" type="presOf" srcId="{335C0ED7-6B62-402C-AE46-07579E99C642}" destId="{2BE06D03-0B7E-41DE-9CDD-AA6D920CB4D5}" srcOrd="0" destOrd="0" presId="urn:microsoft.com/office/officeart/2018/5/layout/CenteredIconLabelDescriptionList"/>
    <dgm:cxn modelId="{A970E023-2BC0-4F7C-A20B-232F05C4A981}" type="presOf" srcId="{810FD000-44EC-4813-A93C-C311315DB981}" destId="{2BE06D03-0B7E-41DE-9CDD-AA6D920CB4D5}" srcOrd="0" destOrd="4" presId="urn:microsoft.com/office/officeart/2018/5/layout/CenteredIconLabelDescriptionList"/>
    <dgm:cxn modelId="{66764D27-20E6-48CB-AF40-630E1C2F6F14}" srcId="{E890A4BD-BB80-4449-BB5B-B2975FAEE439}" destId="{BC154CD1-2C8B-4ACB-8415-3BE4D4BEAE32}" srcOrd="0" destOrd="0" parTransId="{36014FED-DA6A-4DD9-8E9A-45229E221A31}" sibTransId="{5FDA134E-EBB1-4475-AD73-BE442CB5C21C}"/>
    <dgm:cxn modelId="{7520C93F-F93E-4A1D-9AFA-AA36C5449882}" type="presOf" srcId="{E890A4BD-BB80-4449-BB5B-B2975FAEE439}" destId="{31F62639-6756-4FF7-ACFD-6C35BEBFEEF2}" srcOrd="0" destOrd="0" presId="urn:microsoft.com/office/officeart/2018/5/layout/CenteredIconLabelDescriptionList"/>
    <dgm:cxn modelId="{F5E6E05C-256C-4D58-BB91-F5CCB0A72230}" srcId="{BC154CD1-2C8B-4ACB-8415-3BE4D4BEAE32}" destId="{14318011-1EC1-4CEE-B3DF-BCAB52D60AFF}" srcOrd="1" destOrd="0" parTransId="{1BC7CC0D-E3E4-46DA-9F6B-6EAC6653EE4D}" sibTransId="{D882E33A-89CC-4064-B2C8-76075924EAB0}"/>
    <dgm:cxn modelId="{AD285845-334D-44B3-B28E-F7D1ED7D0CAF}" srcId="{BC154CD1-2C8B-4ACB-8415-3BE4D4BEAE32}" destId="{810FD000-44EC-4813-A93C-C311315DB981}" srcOrd="4" destOrd="0" parTransId="{8F080035-E79C-4F03-BE61-EFF9DE7337D7}" sibTransId="{E00FB606-7CC2-43AD-BD7D-7887A9ABBFAA}"/>
    <dgm:cxn modelId="{70FB466D-F999-4245-8380-1E5075ED2AF4}" srcId="{BC154CD1-2C8B-4ACB-8415-3BE4D4BEAE32}" destId="{44AE6936-A184-4B20-80A5-A8B88F3002BE}" srcOrd="2" destOrd="0" parTransId="{AA52D2D5-56A1-4E75-A215-5D54498D5300}" sibTransId="{892FC60C-475E-43AC-9F56-0EB2197F3D44}"/>
    <dgm:cxn modelId="{366B8574-BCFB-48CE-9531-974EF62FC7B0}" type="presOf" srcId="{44AE6936-A184-4B20-80A5-A8B88F3002BE}" destId="{2BE06D03-0B7E-41DE-9CDD-AA6D920CB4D5}" srcOrd="0" destOrd="2" presId="urn:microsoft.com/office/officeart/2018/5/layout/CenteredIconLabelDescriptionList"/>
    <dgm:cxn modelId="{3CD0A454-6444-4235-B79A-21B042FA1291}" type="presOf" srcId="{D61BA4F7-0E91-4AD3-92F3-9B97D225C136}" destId="{2BE06D03-0B7E-41DE-9CDD-AA6D920CB4D5}" srcOrd="0" destOrd="3" presId="urn:microsoft.com/office/officeart/2018/5/layout/CenteredIconLabelDescriptionList"/>
    <dgm:cxn modelId="{683F359B-0497-4D13-A155-42DEB8CFFA15}" srcId="{B448A7B0-6B83-4816-A985-3723A42282B2}" destId="{A16898CB-87A7-4858-8000-EB454D06476C}" srcOrd="0" destOrd="0" parTransId="{DD5F387F-F115-4C79-8EB7-F9E20BE1CC19}" sibTransId="{728BC26A-D3B6-4E78-92D7-41D9A255D924}"/>
    <dgm:cxn modelId="{08AC8FB1-03ED-4BB5-AB1B-4CE5CF4E2215}" srcId="{BC154CD1-2C8B-4ACB-8415-3BE4D4BEAE32}" destId="{D61BA4F7-0E91-4AD3-92F3-9B97D225C136}" srcOrd="3" destOrd="0" parTransId="{3065C4FF-C49D-4A8A-A19B-B064FE07424F}" sibTransId="{85F4A65A-101C-463D-9103-B71DC9F0BA80}"/>
    <dgm:cxn modelId="{0FFBBDB6-73D9-46E3-9FA8-44A97AE34096}" srcId="{E890A4BD-BB80-4449-BB5B-B2975FAEE439}" destId="{B448A7B0-6B83-4816-A985-3723A42282B2}" srcOrd="1" destOrd="0" parTransId="{10115C3D-18BD-4F39-A65B-A268944760A1}" sibTransId="{C9A6AC9B-29AB-433D-95F0-FD1DD65F709F}"/>
    <dgm:cxn modelId="{9B1210C3-E393-4C86-A671-827F2F2FE508}" type="presOf" srcId="{A16898CB-87A7-4858-8000-EB454D06476C}" destId="{D80A681F-C175-4DB1-92CE-A57A55FA2FD0}" srcOrd="0" destOrd="0" presId="urn:microsoft.com/office/officeart/2018/5/layout/CenteredIconLabelDescriptionList"/>
    <dgm:cxn modelId="{4A78BBD5-3FC2-4B20-9D12-F08DCA35C2BC}" srcId="{BC154CD1-2C8B-4ACB-8415-3BE4D4BEAE32}" destId="{335C0ED7-6B62-402C-AE46-07579E99C642}" srcOrd="0" destOrd="0" parTransId="{B4C73B34-479D-498C-99DB-FE84C45CDC0D}" sibTransId="{579783FD-D37F-4D98-A10E-14E31803A253}"/>
    <dgm:cxn modelId="{42C991FA-E1FC-4B9B-9C1A-5F9C1177E2A3}" type="presOf" srcId="{BC154CD1-2C8B-4ACB-8415-3BE4D4BEAE32}" destId="{66FA48D0-BE44-4194-93F0-DA8BEA185BAD}" srcOrd="0" destOrd="0" presId="urn:microsoft.com/office/officeart/2018/5/layout/CenteredIconLabelDescriptionList"/>
    <dgm:cxn modelId="{9A0529C5-8B30-4F32-84C0-B09DA2C9B770}" type="presParOf" srcId="{31F62639-6756-4FF7-ACFD-6C35BEBFEEF2}" destId="{3B14EBE5-486C-4479-983C-27709D19C6B5}" srcOrd="0" destOrd="0" presId="urn:microsoft.com/office/officeart/2018/5/layout/CenteredIconLabelDescriptionList"/>
    <dgm:cxn modelId="{92C3FBEA-51D2-4C5B-975F-C027709FC114}" type="presParOf" srcId="{3B14EBE5-486C-4479-983C-27709D19C6B5}" destId="{0A54EE9D-4346-449B-9DD1-D9DB12572D41}" srcOrd="0" destOrd="0" presId="urn:microsoft.com/office/officeart/2018/5/layout/CenteredIconLabelDescriptionList"/>
    <dgm:cxn modelId="{3CE71DFE-8CDE-4683-B67D-597E7BC32627}" type="presParOf" srcId="{3B14EBE5-486C-4479-983C-27709D19C6B5}" destId="{B7AEC27C-E6E7-4184-B82A-9C9813D68AB6}" srcOrd="1" destOrd="0" presId="urn:microsoft.com/office/officeart/2018/5/layout/CenteredIconLabelDescriptionList"/>
    <dgm:cxn modelId="{EA4C5A88-021D-4A55-BB4F-7FB090CB2AC1}" type="presParOf" srcId="{3B14EBE5-486C-4479-983C-27709D19C6B5}" destId="{66FA48D0-BE44-4194-93F0-DA8BEA185BAD}" srcOrd="2" destOrd="0" presId="urn:microsoft.com/office/officeart/2018/5/layout/CenteredIconLabelDescriptionList"/>
    <dgm:cxn modelId="{DD75282D-9182-4A51-AA78-0A976B53303C}" type="presParOf" srcId="{3B14EBE5-486C-4479-983C-27709D19C6B5}" destId="{F9C45440-70DC-4278-90D7-E7CCC002325C}" srcOrd="3" destOrd="0" presId="urn:microsoft.com/office/officeart/2018/5/layout/CenteredIconLabelDescriptionList"/>
    <dgm:cxn modelId="{A9718D34-3AB0-473D-9500-5C04CF611E9E}" type="presParOf" srcId="{3B14EBE5-486C-4479-983C-27709D19C6B5}" destId="{2BE06D03-0B7E-41DE-9CDD-AA6D920CB4D5}" srcOrd="4" destOrd="0" presId="urn:microsoft.com/office/officeart/2018/5/layout/CenteredIconLabelDescriptionList"/>
    <dgm:cxn modelId="{537FFD27-49C0-447D-B05E-B6E18D93A916}" type="presParOf" srcId="{31F62639-6756-4FF7-ACFD-6C35BEBFEEF2}" destId="{9A9F02F7-97CB-4323-AA77-E270B0E1D169}" srcOrd="1" destOrd="0" presId="urn:microsoft.com/office/officeart/2018/5/layout/CenteredIconLabelDescriptionList"/>
    <dgm:cxn modelId="{91737E06-93EA-4272-B4C3-42882CCD2FD5}" type="presParOf" srcId="{31F62639-6756-4FF7-ACFD-6C35BEBFEEF2}" destId="{D7EE32A3-C9AD-4624-B710-B1DFDF3CF81D}" srcOrd="2" destOrd="0" presId="urn:microsoft.com/office/officeart/2018/5/layout/CenteredIconLabelDescriptionList"/>
    <dgm:cxn modelId="{BA715702-A513-4B77-B2EE-B463676C87C3}" type="presParOf" srcId="{D7EE32A3-C9AD-4624-B710-B1DFDF3CF81D}" destId="{0AF5DB1C-28F7-4754-92E7-A4860DC1B064}" srcOrd="0" destOrd="0" presId="urn:microsoft.com/office/officeart/2018/5/layout/CenteredIconLabelDescriptionList"/>
    <dgm:cxn modelId="{DE79CB69-AEB9-4BD6-8B57-36E9449D1772}" type="presParOf" srcId="{D7EE32A3-C9AD-4624-B710-B1DFDF3CF81D}" destId="{CC7A2C5D-F86C-4C07-89B2-0FF54E5885B8}" srcOrd="1" destOrd="0" presId="urn:microsoft.com/office/officeart/2018/5/layout/CenteredIconLabelDescriptionList"/>
    <dgm:cxn modelId="{A3769088-B450-4642-9916-E4A2DBD65B25}" type="presParOf" srcId="{D7EE32A3-C9AD-4624-B710-B1DFDF3CF81D}" destId="{E92E96F1-9849-4FD9-ACA8-5DCF98355194}" srcOrd="2" destOrd="0" presId="urn:microsoft.com/office/officeart/2018/5/layout/CenteredIconLabelDescriptionList"/>
    <dgm:cxn modelId="{CCA6BD54-88FB-43BF-A130-FF7CC0F1553A}" type="presParOf" srcId="{D7EE32A3-C9AD-4624-B710-B1DFDF3CF81D}" destId="{B2169186-1BD3-412A-B253-3FC39831B7E0}" srcOrd="3" destOrd="0" presId="urn:microsoft.com/office/officeart/2018/5/layout/CenteredIconLabelDescriptionList"/>
    <dgm:cxn modelId="{78C6858D-640B-4A1D-AC41-1F9A9C2CE541}" type="presParOf" srcId="{D7EE32A3-C9AD-4624-B710-B1DFDF3CF81D}" destId="{D80A681F-C175-4DB1-92CE-A57A55FA2FD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4EE9D-4346-449B-9DD1-D9DB12572D41}">
      <dsp:nvSpPr>
        <dsp:cNvPr id="0" name=""/>
        <dsp:cNvSpPr/>
      </dsp:nvSpPr>
      <dsp:spPr>
        <a:xfrm>
          <a:off x="1179542" y="0"/>
          <a:ext cx="1262703" cy="12627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A48D0-BE44-4194-93F0-DA8BEA185BAD}">
      <dsp:nvSpPr>
        <dsp:cNvPr id="0" name=""/>
        <dsp:cNvSpPr/>
      </dsp:nvSpPr>
      <dsp:spPr>
        <a:xfrm>
          <a:off x="7032" y="1435773"/>
          <a:ext cx="3607723" cy="541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fr-FR" sz="3400" kern="1200"/>
            <a:t>Théorie</a:t>
          </a:r>
          <a:endParaRPr lang="en-US" sz="3400" kern="1200"/>
        </a:p>
      </dsp:txBody>
      <dsp:txXfrm>
        <a:off x="7032" y="1435773"/>
        <a:ext cx="3607723" cy="541158"/>
      </dsp:txXfrm>
    </dsp:sp>
    <dsp:sp modelId="{2BE06D03-0B7E-41DE-9CDD-AA6D920CB4D5}">
      <dsp:nvSpPr>
        <dsp:cNvPr id="0" name=""/>
        <dsp:cNvSpPr/>
      </dsp:nvSpPr>
      <dsp:spPr>
        <a:xfrm>
          <a:off x="7032" y="2057429"/>
          <a:ext cx="3607723" cy="196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FR" sz="1700" kern="1200"/>
            <a:t>Canevas de programmation méthodique d’un robot</a:t>
          </a:r>
          <a:endParaRPr lang="en-US" sz="1700" kern="1200"/>
        </a:p>
        <a:p>
          <a:pPr marL="0" lvl="0" indent="0" algn="ctr" defTabSz="755650">
            <a:lnSpc>
              <a:spcPct val="100000"/>
            </a:lnSpc>
            <a:spcBef>
              <a:spcPct val="0"/>
            </a:spcBef>
            <a:spcAft>
              <a:spcPct val="35000"/>
            </a:spcAft>
            <a:buNone/>
          </a:pPr>
          <a:r>
            <a:rPr lang="fr-FR" sz="1700" kern="1200"/>
            <a:t>Le langage C</a:t>
          </a:r>
          <a:endParaRPr lang="en-US" sz="1700" kern="1200"/>
        </a:p>
        <a:p>
          <a:pPr marL="0" lvl="0" indent="0" algn="ctr" defTabSz="755650">
            <a:lnSpc>
              <a:spcPct val="100000"/>
            </a:lnSpc>
            <a:spcBef>
              <a:spcPct val="0"/>
            </a:spcBef>
            <a:spcAft>
              <a:spcPct val="35000"/>
            </a:spcAft>
            <a:buNone/>
          </a:pPr>
          <a:r>
            <a:rPr lang="fr-FR" sz="1700" kern="1200"/>
            <a:t>Veille techno des micro-contrôleurs</a:t>
          </a:r>
          <a:endParaRPr lang="en-US" sz="1700" kern="1200"/>
        </a:p>
        <a:p>
          <a:pPr marL="0" lvl="0" indent="0" algn="ctr" defTabSz="755650">
            <a:lnSpc>
              <a:spcPct val="100000"/>
            </a:lnSpc>
            <a:spcBef>
              <a:spcPct val="0"/>
            </a:spcBef>
            <a:spcAft>
              <a:spcPct val="35000"/>
            </a:spcAft>
            <a:buNone/>
          </a:pPr>
          <a:r>
            <a:rPr lang="fr-FR" sz="1700" kern="1200"/>
            <a:t>Veille techno des actionneurs</a:t>
          </a:r>
          <a:endParaRPr lang="en-US" sz="1700" kern="1200"/>
        </a:p>
        <a:p>
          <a:pPr marL="0" lvl="0" indent="0" algn="ctr" defTabSz="755650">
            <a:lnSpc>
              <a:spcPct val="100000"/>
            </a:lnSpc>
            <a:spcBef>
              <a:spcPct val="0"/>
            </a:spcBef>
            <a:spcAft>
              <a:spcPct val="35000"/>
            </a:spcAft>
            <a:buNone/>
          </a:pPr>
          <a:r>
            <a:rPr lang="fr-FR" sz="1700" kern="1200"/>
            <a:t>Veille techno des capteurs</a:t>
          </a:r>
          <a:endParaRPr lang="en-US" sz="1700" kern="1200"/>
        </a:p>
      </dsp:txBody>
      <dsp:txXfrm>
        <a:off x="7032" y="2057429"/>
        <a:ext cx="3607723" cy="1967454"/>
      </dsp:txXfrm>
    </dsp:sp>
    <dsp:sp modelId="{0AF5DB1C-28F7-4754-92E7-A4860DC1B064}">
      <dsp:nvSpPr>
        <dsp:cNvPr id="0" name=""/>
        <dsp:cNvSpPr/>
      </dsp:nvSpPr>
      <dsp:spPr>
        <a:xfrm>
          <a:off x="5418617" y="0"/>
          <a:ext cx="1262703" cy="12627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E96F1-9849-4FD9-ACA8-5DCF98355194}">
      <dsp:nvSpPr>
        <dsp:cNvPr id="0" name=""/>
        <dsp:cNvSpPr/>
      </dsp:nvSpPr>
      <dsp:spPr>
        <a:xfrm>
          <a:off x="4246107" y="1435773"/>
          <a:ext cx="3607723" cy="541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fr-FR" sz="3400" kern="1200"/>
            <a:t>Pratique</a:t>
          </a:r>
          <a:endParaRPr lang="en-US" sz="3400" kern="1200"/>
        </a:p>
      </dsp:txBody>
      <dsp:txXfrm>
        <a:off x="4246107" y="1435773"/>
        <a:ext cx="3607723" cy="541158"/>
      </dsp:txXfrm>
    </dsp:sp>
    <dsp:sp modelId="{D80A681F-C175-4DB1-92CE-A57A55FA2FD0}">
      <dsp:nvSpPr>
        <dsp:cNvPr id="0" name=""/>
        <dsp:cNvSpPr/>
      </dsp:nvSpPr>
      <dsp:spPr>
        <a:xfrm>
          <a:off x="4246107" y="2057429"/>
          <a:ext cx="3607723" cy="196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FR" sz="1700" kern="1200"/>
            <a:t>Programmation collégiale</a:t>
          </a:r>
          <a:endParaRPr lang="en-US" sz="1700" kern="1200"/>
        </a:p>
      </dsp:txBody>
      <dsp:txXfrm>
        <a:off x="4246107" y="2057429"/>
        <a:ext cx="3607723" cy="196745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17C32-8CFC-D5D6-2991-C75DEC3FD86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BAD3D49-37CF-63B1-8DC1-E1FC13E24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B90A7DB-8281-225F-D07D-9E6A611949B8}"/>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9DF6C4A0-52C3-B3B7-6526-285A2009BC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0FCE8D-A32E-EB7D-56FC-5EBCF62E1D8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27497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E679A0-D085-C85A-4EC4-D83109DA831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FE9BE28-4FC5-54E1-E901-BD9B125595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CB74FF-8581-0A3C-7789-55B214F2A53C}"/>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7F16A0A2-AC64-6420-A291-BB81F04DDD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51C1ED-5888-6808-0E3F-6D04BD588A99}"/>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855386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CB12A86-AC25-C94F-F43A-18442298EBA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FEF2EC8-5233-21F5-ADBD-917FD3B56C3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289DF3-4206-0C9E-0E0E-3BB03597B7C8}"/>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C4F64517-7D61-2F94-3EC5-ECF2B777C94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A10E6F0-6F50-4556-341F-65465E21C600}"/>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228412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F1533-87C6-0710-82E8-B8A729A7418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6D0B54E-A285-9ABA-2991-DC63EE25DAE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F86F15E-F082-F0DD-3960-A835C77A66D7}"/>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725C93D1-DDAC-5CE3-A0D4-5CECCAF8FB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709CFF2-3E39-880E-B90A-713D3BFCB1E8}"/>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72698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7D6EF3-A5DA-73DC-494E-086144902D0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E6291FC-9386-2C3E-7077-66700702E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7623D55-3BEA-1797-A278-DC0ADDE92B16}"/>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68D9327C-1EEF-8D70-724C-70021B32831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0E72D3-43F4-BCE7-07B5-133B21B43E1B}"/>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59524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C3FC2-606A-95CF-2E2F-966CF8B2F1A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52A791F-28EB-9024-F4C5-93CB2FA0D42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2B4D0F-87EF-8F27-06F8-D85E2C9947B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B4433E-C5EC-9BEC-3656-78A847B1CB74}"/>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6" name="Espace réservé du pied de page 5">
            <a:extLst>
              <a:ext uri="{FF2B5EF4-FFF2-40B4-BE49-F238E27FC236}">
                <a16:creationId xmlns:a16="http://schemas.microsoft.com/office/drawing/2014/main" id="{39A9624F-5F04-9ED7-0D42-5C3B7E359CD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33C237E-C50D-1E90-B17D-D077E65AC94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20876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D43162-EFE5-0676-0ECD-15D3F86CB47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849C13B-4E13-EAFC-00CC-60A25D22D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1D0CD4A-BEFA-2213-6222-0343DEF7B44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C69186-8527-CC61-E891-9E1656B19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B8F89FF-A844-DA48-0892-E6A53924714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D284E45-F725-2511-04FE-43BEA461E3F0}"/>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8" name="Espace réservé du pied de page 7">
            <a:extLst>
              <a:ext uri="{FF2B5EF4-FFF2-40B4-BE49-F238E27FC236}">
                <a16:creationId xmlns:a16="http://schemas.microsoft.com/office/drawing/2014/main" id="{9DDB374C-3823-6847-3A5B-97461B38741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2314374-8F39-6A24-38A2-86C470FE3325}"/>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542222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3D8DC-1A74-7D8B-66CB-0B7B33C5D2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8151403-717B-572C-953A-301CA6D3A8C1}"/>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4" name="Espace réservé du pied de page 3">
            <a:extLst>
              <a:ext uri="{FF2B5EF4-FFF2-40B4-BE49-F238E27FC236}">
                <a16:creationId xmlns:a16="http://schemas.microsoft.com/office/drawing/2014/main" id="{16A9B83D-F222-6768-368D-CA6A4C905B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E3A4AEE-00EC-2F15-FF41-4D40EA3A41CA}"/>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87559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C1B4C9F-ABC9-A3AE-A894-0C66AE75F71D}"/>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3" name="Espace réservé du pied de page 2">
            <a:extLst>
              <a:ext uri="{FF2B5EF4-FFF2-40B4-BE49-F238E27FC236}">
                <a16:creationId xmlns:a16="http://schemas.microsoft.com/office/drawing/2014/main" id="{FF2CC683-7A19-14E2-43B2-2FEA32435DA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9F88F07-E8A0-72FD-94F7-BD971B794BBB}"/>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523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B4860-7524-E23A-2566-AAB6432CEE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73150A-88F3-E77C-DC82-D784F21D7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653B12A-394D-D3EF-41B7-D71D3ED02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6D956F2-B0B1-7DD9-FBE8-3CDB02355C26}"/>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6" name="Espace réservé du pied de page 5">
            <a:extLst>
              <a:ext uri="{FF2B5EF4-FFF2-40B4-BE49-F238E27FC236}">
                <a16:creationId xmlns:a16="http://schemas.microsoft.com/office/drawing/2014/main" id="{4E06EC43-1CFF-32AB-8F16-F35FC49CD1E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255322-AA7A-8604-712B-345199B422A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930242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87288-EA2B-622D-3DCD-5907F182E7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6E43F9F-8DAA-19E4-6DAA-BD676D080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95854D6-4BEE-7C33-D7FA-11442E245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6EB265E-9A5E-94C9-E598-72B36A809D67}"/>
              </a:ext>
            </a:extLst>
          </p:cNvPr>
          <p:cNvSpPr>
            <a:spLocks noGrp="1"/>
          </p:cNvSpPr>
          <p:nvPr>
            <p:ph type="dt" sz="half" idx="10"/>
          </p:nvPr>
        </p:nvSpPr>
        <p:spPr/>
        <p:txBody>
          <a:bodyPr/>
          <a:lstStyle/>
          <a:p>
            <a:fld id="{7EB23B83-1E04-4500-A5C0-633E1EF7E10D}" type="datetimeFigureOut">
              <a:rPr lang="fr-FR" smtClean="0"/>
              <a:t>07/09/2022</a:t>
            </a:fld>
            <a:endParaRPr lang="fr-FR"/>
          </a:p>
        </p:txBody>
      </p:sp>
      <p:sp>
        <p:nvSpPr>
          <p:cNvPr id="6" name="Espace réservé du pied de page 5">
            <a:extLst>
              <a:ext uri="{FF2B5EF4-FFF2-40B4-BE49-F238E27FC236}">
                <a16:creationId xmlns:a16="http://schemas.microsoft.com/office/drawing/2014/main" id="{2EA47A96-0C0A-691C-2FC0-87CF6F0D5D8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87118-1003-03A2-F2A1-3EE6164D3D66}"/>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86839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4465FE2-18F9-550C-7D45-1595E6F9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81D52E5-31A3-E46D-6999-1B23E539E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E916344-7752-602A-04CE-236C8D323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23B83-1E04-4500-A5C0-633E1EF7E10D}" type="datetimeFigureOut">
              <a:rPr lang="fr-FR" smtClean="0"/>
              <a:t>07/09/2022</a:t>
            </a:fld>
            <a:endParaRPr lang="fr-FR"/>
          </a:p>
        </p:txBody>
      </p:sp>
      <p:sp>
        <p:nvSpPr>
          <p:cNvPr id="5" name="Espace réservé du pied de page 4">
            <a:extLst>
              <a:ext uri="{FF2B5EF4-FFF2-40B4-BE49-F238E27FC236}">
                <a16:creationId xmlns:a16="http://schemas.microsoft.com/office/drawing/2014/main" id="{AFCBD5D4-6181-92E4-BB00-C2EC17CFA4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ED16CFA-4C64-F311-80A6-E02191C82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301E6-35EF-43EE-A3EA-77E5C78E8675}" type="slidenum">
              <a:rPr lang="fr-FR" smtClean="0"/>
              <a:t>‹N°›</a:t>
            </a:fld>
            <a:endParaRPr lang="fr-FR"/>
          </a:p>
        </p:txBody>
      </p:sp>
    </p:spTree>
    <p:extLst>
      <p:ext uri="{BB962C8B-B14F-4D97-AF65-F5344CB8AC3E}">
        <p14:creationId xmlns:p14="http://schemas.microsoft.com/office/powerpoint/2010/main" val="1152968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peyruse@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ThotAlion/formation-TR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mazon.fr/Geeekpi-Platine-prototypage-plaqu%C3%A9-Arduino/dp/B07G5CRQXK/ref=sr_1_4?__mk_fr_FR=%C3%85M%C3%85%C5%BD%C3%95%C3%91&amp;crid=M3HXR20X3W1T&amp;keywords=breadboard+%C3%A0+souder&amp;qid=1662529342&amp;sprefix=breadboard+%C3%A0+souder%2Caps%2C78&amp;sr=8-4" TargetMode="External"/><Relationship Id="rId3" Type="http://schemas.openxmlformats.org/officeDocument/2006/relationships/hyperlink" Target="https://fr.aliexpress.com/item/1005001419298190.html?spm=a2g0o.detail.1000014.5.6ff51d5e0NFAQ9&amp;gps-id=pcDetailBottomMoreOtherSeller&amp;scm=1007.40050.281175.0&amp;scm_id=1007.40050.281175.0&amp;scm-url=1007.40050.281175.0&amp;pvid=2b3479a8-b8dd-4435-93c1-6d145e54512a&amp;_t=gps-id:pcDetailBottomMoreOtherSeller,scm-url:1007.40050.281175.0,pvid:2b3479a8-b8dd-4435-93c1-6d145e54512a,tpp_buckets:668%232846%238107%231934&amp;pdp_ext_f=%7B%22sku_id%22%3A%2212000016028199434%22%2C%22sceneId%22%3A%2230050%22%7D&amp;pdp_npi=2%40dis%21EUR%2130.01%2130.01%21%21%21%21%21%40211b446516625289401444973e4d21%2112000016028199434%21rec" TargetMode="External"/><Relationship Id="rId7" Type="http://schemas.openxmlformats.org/officeDocument/2006/relationships/hyperlink" Target="https://www.gotronic.fr/art-batterie-externe-usb-v206-28874.htm" TargetMode="External"/><Relationship Id="rId2" Type="http://schemas.openxmlformats.org/officeDocument/2006/relationships/hyperlink" Target="https://fr.aliexpress.com/item/1005002966496518.html?spm=a2g0o.detail.1000023.13.37a549fb9AMEzu&amp;gatewayAdapt=glo2fra" TargetMode="External"/><Relationship Id="rId1" Type="http://schemas.openxmlformats.org/officeDocument/2006/relationships/slideLayout" Target="../slideLayouts/slideLayout2.xml"/><Relationship Id="rId6" Type="http://schemas.openxmlformats.org/officeDocument/2006/relationships/hyperlink" Target="https://www.gotronic.fr/art-regulateur-3-a-12-5-v-de-swadj3-14350.htm" TargetMode="External"/><Relationship Id="rId5" Type="http://schemas.openxmlformats.org/officeDocument/2006/relationships/hyperlink" Target="https://www.gotronic.fr/art-carte-xiao-samd21-34357.htm" TargetMode="External"/><Relationship Id="rId4" Type="http://schemas.openxmlformats.org/officeDocument/2006/relationships/hyperlink" Target="https://www.gotronic.fr/art-capteur-de-distance-vl53l1x-3415-28058.htm" TargetMode="External"/><Relationship Id="rId9" Type="http://schemas.openxmlformats.org/officeDocument/2006/relationships/hyperlink" Target="https://www.amazon.fr/dp/B07KCFG5YX/ref=redir_mobile_desktop?_encoding=UTF8&amp;aaxitk=b7188f07731c126f4376a5aa03149df7&amp;content-id=amzn1.sym.962b535b-a8b7-499f-8ba5-164fe04b0459%3Aamzn1.sym.962b535b-a8b7-499f-8ba5-164fe04b0459&amp;hsa_cr_id=7551869850102&amp;pd_rd_plhdr=t&amp;pd_rd_r=43438a17-e89a-4403-9fc7-e554d352d7e6&amp;pd_rd_w=iHJSi&amp;pd_rd_wg=1QfDn&amp;qid=1662529371&amp;ref_=sbx_be_s_sparkle_mcd_asin_0_img&amp;sr=1-1-fd947bf3-57d2-4cc9-939d-2805f92cef28"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861A679-578C-6110-57B5-5297A0BCDE0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8060" r="8804"/>
          <a:stretch/>
        </p:blipFill>
        <p:spPr>
          <a:xfrm>
            <a:off x="-1" y="-30"/>
            <a:ext cx="12192000" cy="6855958"/>
          </a:xfrm>
          <a:prstGeom prst="rect">
            <a:avLst/>
          </a:prstGeom>
        </p:spPr>
      </p:pic>
      <p:sp>
        <p:nvSpPr>
          <p:cNvPr id="2" name="Titre 1">
            <a:extLst>
              <a:ext uri="{FF2B5EF4-FFF2-40B4-BE49-F238E27FC236}">
                <a16:creationId xmlns:a16="http://schemas.microsoft.com/office/drawing/2014/main" id="{DB945A0B-B08B-F74D-FC8B-5C9E3B82D43B}"/>
              </a:ext>
            </a:extLst>
          </p:cNvPr>
          <p:cNvSpPr>
            <a:spLocks noGrp="1"/>
          </p:cNvSpPr>
          <p:nvPr>
            <p:ph type="ctrTitle"/>
          </p:nvPr>
        </p:nvSpPr>
        <p:spPr>
          <a:xfrm>
            <a:off x="595420" y="1098868"/>
            <a:ext cx="5869388" cy="4542980"/>
          </a:xfrm>
        </p:spPr>
        <p:txBody>
          <a:bodyPr anchor="t">
            <a:normAutofit fontScale="90000"/>
          </a:bodyPr>
          <a:lstStyle/>
          <a:p>
            <a:pPr algn="l"/>
            <a:r>
              <a:rPr lang="fr-FR" sz="4800" dirty="0"/>
              <a:t>Faire fabriquer un robot de compet par un jeune</a:t>
            </a:r>
            <a:br>
              <a:rPr lang="fr-FR" sz="4800" dirty="0"/>
            </a:br>
            <a:br>
              <a:rPr lang="fr-FR" sz="4800" dirty="0"/>
            </a:br>
            <a:r>
              <a:rPr lang="fr-FR" sz="2000" dirty="0"/>
              <a:t>Thomas Peyruse</a:t>
            </a:r>
            <a:br>
              <a:rPr lang="fr-FR" sz="2000" dirty="0"/>
            </a:br>
            <a:r>
              <a:rPr lang="fr-FR" sz="2000" dirty="0">
                <a:hlinkClick r:id="rId3"/>
              </a:rPr>
              <a:t>thomas.peyruse@gmail.com</a:t>
            </a:r>
            <a:br>
              <a:rPr lang="fr-FR" sz="2000" dirty="0"/>
            </a:br>
            <a:br>
              <a:rPr lang="fr-FR" sz="2000" dirty="0"/>
            </a:br>
            <a:br>
              <a:rPr lang="fr-FR" sz="2000" dirty="0"/>
            </a:br>
            <a:br>
              <a:rPr lang="fr-FR" sz="2000" dirty="0"/>
            </a:br>
            <a:br>
              <a:rPr lang="fr-FR" sz="2000" dirty="0"/>
            </a:br>
            <a:br>
              <a:rPr lang="fr-FR" sz="2000" dirty="0"/>
            </a:br>
            <a:br>
              <a:rPr lang="fr-FR" sz="2000" dirty="0"/>
            </a:br>
            <a:br>
              <a:rPr lang="fr-FR" sz="2000" dirty="0"/>
            </a:br>
            <a:r>
              <a:rPr lang="fr-FR" sz="2700" dirty="0"/>
              <a:t>Supports de la formation :</a:t>
            </a:r>
            <a:br>
              <a:rPr lang="fr-FR" sz="2700" dirty="0"/>
            </a:br>
            <a:r>
              <a:rPr lang="fr-FR" sz="2700" dirty="0">
                <a:hlinkClick r:id="rId4"/>
              </a:rPr>
              <a:t>https://github.com/ThotAlion/formation-TRR</a:t>
            </a:r>
            <a:br>
              <a:rPr lang="fr-FR" sz="2000" dirty="0"/>
            </a:br>
            <a:br>
              <a:rPr lang="fr-FR" sz="2000" dirty="0"/>
            </a:br>
            <a:endParaRPr lang="fr-FR" sz="2000" dirty="0"/>
          </a:p>
        </p:txBody>
      </p:sp>
      <p:sp>
        <p:nvSpPr>
          <p:cNvPr id="3" name="Sous-titre 2">
            <a:extLst>
              <a:ext uri="{FF2B5EF4-FFF2-40B4-BE49-F238E27FC236}">
                <a16:creationId xmlns:a16="http://schemas.microsoft.com/office/drawing/2014/main" id="{CC691854-7D15-6263-E9EB-56DD9A2A3886}"/>
              </a:ext>
            </a:extLst>
          </p:cNvPr>
          <p:cNvSpPr>
            <a:spLocks noGrp="1"/>
          </p:cNvSpPr>
          <p:nvPr>
            <p:ph type="subTitle" idx="1"/>
          </p:nvPr>
        </p:nvSpPr>
        <p:spPr>
          <a:xfrm>
            <a:off x="598601" y="126688"/>
            <a:ext cx="4823883" cy="972180"/>
          </a:xfrm>
        </p:spPr>
        <p:txBody>
          <a:bodyPr anchor="b">
            <a:normAutofit/>
          </a:bodyPr>
          <a:lstStyle/>
          <a:p>
            <a:pPr algn="l"/>
            <a:r>
              <a:rPr lang="fr-FR" sz="2000" dirty="0"/>
              <a:t>A destination des formateurs</a:t>
            </a:r>
          </a:p>
        </p:txBody>
      </p:sp>
      <p:sp>
        <p:nvSpPr>
          <p:cNvPr id="14" name="Freeform: Shape 1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8E94BE83-5288-176A-249D-13909A08E1E5}"/>
              </a:ext>
            </a:extLst>
          </p:cNvPr>
          <p:cNvPicPr>
            <a:picLocks noChangeAspect="1"/>
          </p:cNvPicPr>
          <p:nvPr/>
        </p:nvPicPr>
        <p:blipFill>
          <a:blip r:embed="rId5">
            <a:extLst>
              <a:ext uri="{28A0092B-C50C-407E-A947-70E740481C1C}">
                <a14:useLocalDpi xmlns:a14="http://schemas.microsoft.com/office/drawing/2010/main" val="0"/>
              </a:ext>
            </a:extLst>
          </a:blip>
          <a:srcRect l="1127" r="1127"/>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974065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C8459-A185-CEE1-D19B-E0A728B666E0}"/>
              </a:ext>
            </a:extLst>
          </p:cNvPr>
          <p:cNvSpPr>
            <a:spLocks noGrp="1"/>
          </p:cNvSpPr>
          <p:nvPr>
            <p:ph type="title"/>
          </p:nvPr>
        </p:nvSpPr>
        <p:spPr/>
        <p:txBody>
          <a:bodyPr/>
          <a:lstStyle/>
          <a:p>
            <a:r>
              <a:rPr lang="fr-FR" dirty="0"/>
              <a:t>Alimentation</a:t>
            </a:r>
          </a:p>
        </p:txBody>
      </p:sp>
      <p:sp>
        <p:nvSpPr>
          <p:cNvPr id="3" name="Espace réservé du contenu 2">
            <a:extLst>
              <a:ext uri="{FF2B5EF4-FFF2-40B4-BE49-F238E27FC236}">
                <a16:creationId xmlns:a16="http://schemas.microsoft.com/office/drawing/2014/main" id="{EE424653-4A0D-602A-E74E-C8FCB8AAC758}"/>
              </a:ext>
            </a:extLst>
          </p:cNvPr>
          <p:cNvSpPr>
            <a:spLocks noGrp="1"/>
          </p:cNvSpPr>
          <p:nvPr>
            <p:ph idx="1"/>
          </p:nvPr>
        </p:nvSpPr>
        <p:spPr/>
        <p:txBody>
          <a:bodyPr>
            <a:normAutofit/>
          </a:bodyPr>
          <a:lstStyle/>
          <a:p>
            <a:r>
              <a:rPr lang="fr-FR" dirty="0"/>
              <a:t>USB : 5V</a:t>
            </a:r>
          </a:p>
          <a:p>
            <a:r>
              <a:rPr lang="fr-FR" dirty="0"/>
              <a:t>3,3V (souvent embarqué sur les cartes Arduino)</a:t>
            </a:r>
          </a:p>
          <a:p>
            <a:r>
              <a:rPr lang="fr-FR" dirty="0"/>
              <a:t>5V</a:t>
            </a:r>
          </a:p>
          <a:p>
            <a:r>
              <a:rPr lang="fr-FR" dirty="0"/>
              <a:t>12V</a:t>
            </a:r>
          </a:p>
          <a:p>
            <a:endParaRPr lang="fr-FR" dirty="0"/>
          </a:p>
          <a:p>
            <a:r>
              <a:rPr lang="fr-FR" dirty="0"/>
              <a:t>D’une batterie RC (Li-ion, Li-Po (attention), power </a:t>
            </a:r>
            <a:r>
              <a:rPr lang="fr-FR" dirty="0" err="1"/>
              <a:t>bank</a:t>
            </a:r>
            <a:r>
              <a:rPr lang="fr-FR" dirty="0"/>
              <a:t>)</a:t>
            </a:r>
          </a:p>
        </p:txBody>
      </p:sp>
      <p:pic>
        <p:nvPicPr>
          <p:cNvPr id="5" name="Image 4" descr="Une image contenant intérieur, plusieurs&#10;&#10;Description générée automatiquement">
            <a:extLst>
              <a:ext uri="{FF2B5EF4-FFF2-40B4-BE49-F238E27FC236}">
                <a16:creationId xmlns:a16="http://schemas.microsoft.com/office/drawing/2014/main" id="{48ABAD16-4C54-394F-24A7-CD707D756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319" y="0"/>
            <a:ext cx="4139682" cy="4139682"/>
          </a:xfrm>
          <a:prstGeom prst="rect">
            <a:avLst/>
          </a:prstGeom>
        </p:spPr>
      </p:pic>
    </p:spTree>
    <p:extLst>
      <p:ext uri="{BB962C8B-B14F-4D97-AF65-F5344CB8AC3E}">
        <p14:creationId xmlns:p14="http://schemas.microsoft.com/office/powerpoint/2010/main" val="188955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C8459-A185-CEE1-D19B-E0A728B666E0}"/>
              </a:ext>
            </a:extLst>
          </p:cNvPr>
          <p:cNvSpPr>
            <a:spLocks noGrp="1"/>
          </p:cNvSpPr>
          <p:nvPr>
            <p:ph type="title"/>
          </p:nvPr>
        </p:nvSpPr>
        <p:spPr/>
        <p:txBody>
          <a:bodyPr/>
          <a:lstStyle/>
          <a:p>
            <a:r>
              <a:rPr lang="fr-FR" dirty="0"/>
              <a:t>Calculateurs compatibles avec l’Arduino IDE</a:t>
            </a:r>
          </a:p>
        </p:txBody>
      </p:sp>
      <p:sp>
        <p:nvSpPr>
          <p:cNvPr id="3" name="Espace réservé du contenu 2">
            <a:extLst>
              <a:ext uri="{FF2B5EF4-FFF2-40B4-BE49-F238E27FC236}">
                <a16:creationId xmlns:a16="http://schemas.microsoft.com/office/drawing/2014/main" id="{EE424653-4A0D-602A-E74E-C8FCB8AAC758}"/>
              </a:ext>
            </a:extLst>
          </p:cNvPr>
          <p:cNvSpPr>
            <a:spLocks noGrp="1"/>
          </p:cNvSpPr>
          <p:nvPr>
            <p:ph idx="1"/>
          </p:nvPr>
        </p:nvSpPr>
        <p:spPr/>
        <p:txBody>
          <a:bodyPr>
            <a:normAutofit lnSpcReduction="10000"/>
          </a:bodyPr>
          <a:lstStyle/>
          <a:p>
            <a:r>
              <a:rPr lang="fr-FR" dirty="0"/>
              <a:t>ATMEGA328 (contrôleur 8bits) très standard, 23 I/O beaucoup d’exemples (Arduino UNO, NANO), 21€</a:t>
            </a:r>
          </a:p>
          <a:p>
            <a:r>
              <a:rPr lang="fr-FR" dirty="0"/>
              <a:t>ATMEGA2560 (contrôleur 8bits) très standard, 86 I/O (Arduino MEGA), 42€</a:t>
            </a:r>
          </a:p>
          <a:p>
            <a:r>
              <a:rPr lang="fr-FR" dirty="0"/>
              <a:t>SAMD21 (contrôleur 32bits) beaucoup d’exemples 9 I/O (</a:t>
            </a:r>
            <a:r>
              <a:rPr lang="fr-FR" dirty="0" err="1"/>
              <a:t>Seeeduino</a:t>
            </a:r>
            <a:r>
              <a:rPr lang="fr-FR" dirty="0"/>
              <a:t> XIAO), 7€</a:t>
            </a:r>
          </a:p>
          <a:p>
            <a:r>
              <a:rPr lang="fr-FR" dirty="0"/>
              <a:t>ESP32 (contrôleur 32bits) beaucoup d’exemples 38 I/O (ESP-32, M5Stack) entre 10 et 40€</a:t>
            </a:r>
          </a:p>
          <a:p>
            <a:r>
              <a:rPr lang="fr-FR" dirty="0"/>
              <a:t>RP2040 (contrôleur 32bits) nouveau (Raspberry PICO, Arduino Nano </a:t>
            </a:r>
            <a:r>
              <a:rPr lang="fr-FR" dirty="0" err="1"/>
              <a:t>Connect</a:t>
            </a:r>
            <a:r>
              <a:rPr lang="fr-FR" dirty="0"/>
              <a:t>), 5-6€</a:t>
            </a:r>
          </a:p>
        </p:txBody>
      </p:sp>
    </p:spTree>
    <p:extLst>
      <p:ext uri="{BB962C8B-B14F-4D97-AF65-F5344CB8AC3E}">
        <p14:creationId xmlns:p14="http://schemas.microsoft.com/office/powerpoint/2010/main" val="233792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EF035-9B5B-69A5-B27B-5879E51A70A5}"/>
              </a:ext>
            </a:extLst>
          </p:cNvPr>
          <p:cNvSpPr>
            <a:spLocks noGrp="1"/>
          </p:cNvSpPr>
          <p:nvPr>
            <p:ph type="title"/>
          </p:nvPr>
        </p:nvSpPr>
        <p:spPr/>
        <p:txBody>
          <a:bodyPr/>
          <a:lstStyle/>
          <a:p>
            <a:r>
              <a:rPr lang="fr-FR" dirty="0"/>
              <a:t>Méthodes de conception robot Arduino</a:t>
            </a:r>
          </a:p>
        </p:txBody>
      </p:sp>
      <p:sp>
        <p:nvSpPr>
          <p:cNvPr id="3" name="Espace réservé du contenu 2">
            <a:extLst>
              <a:ext uri="{FF2B5EF4-FFF2-40B4-BE49-F238E27FC236}">
                <a16:creationId xmlns:a16="http://schemas.microsoft.com/office/drawing/2014/main" id="{CEC189B7-1873-26CF-C197-AC8E4CA106AF}"/>
              </a:ext>
            </a:extLst>
          </p:cNvPr>
          <p:cNvSpPr>
            <a:spLocks noGrp="1"/>
          </p:cNvSpPr>
          <p:nvPr>
            <p:ph sz="half" idx="1"/>
          </p:nvPr>
        </p:nvSpPr>
        <p:spPr/>
        <p:txBody>
          <a:bodyPr/>
          <a:lstStyle/>
          <a:p>
            <a:r>
              <a:rPr lang="fr-FR" dirty="0"/>
              <a:t>Développement</a:t>
            </a:r>
          </a:p>
          <a:p>
            <a:pPr lvl="1"/>
            <a:r>
              <a:rPr lang="fr-FR" dirty="0"/>
              <a:t>Dessiner le robot</a:t>
            </a:r>
          </a:p>
          <a:p>
            <a:pPr lvl="1"/>
            <a:r>
              <a:rPr lang="fr-FR" dirty="0"/>
              <a:t>Etudier les périphériques à utiliser</a:t>
            </a:r>
          </a:p>
          <a:p>
            <a:pPr lvl="1"/>
            <a:r>
              <a:rPr lang="fr-FR" dirty="0"/>
              <a:t>Ecrire et tester les petits programmes systèmes</a:t>
            </a:r>
          </a:p>
          <a:p>
            <a:pPr lvl="1"/>
            <a:r>
              <a:rPr lang="fr-FR" dirty="0"/>
              <a:t>Ecrire le programme final</a:t>
            </a:r>
          </a:p>
          <a:p>
            <a:pPr lvl="1"/>
            <a:r>
              <a:rPr lang="fr-FR" dirty="0"/>
              <a:t>Tests et réglages</a:t>
            </a:r>
          </a:p>
        </p:txBody>
      </p:sp>
      <p:sp>
        <p:nvSpPr>
          <p:cNvPr id="4" name="Espace réservé du contenu 3">
            <a:extLst>
              <a:ext uri="{FF2B5EF4-FFF2-40B4-BE49-F238E27FC236}">
                <a16:creationId xmlns:a16="http://schemas.microsoft.com/office/drawing/2014/main" id="{641547DA-59E5-293B-A1E9-0E22E9C19854}"/>
              </a:ext>
            </a:extLst>
          </p:cNvPr>
          <p:cNvSpPr>
            <a:spLocks noGrp="1"/>
          </p:cNvSpPr>
          <p:nvPr>
            <p:ph sz="half" idx="2"/>
          </p:nvPr>
        </p:nvSpPr>
        <p:spPr/>
        <p:txBody>
          <a:bodyPr/>
          <a:lstStyle/>
          <a:p>
            <a:r>
              <a:rPr lang="fr-FR" dirty="0"/>
              <a:t>En cas de panne :</a:t>
            </a:r>
          </a:p>
          <a:p>
            <a:pPr lvl="1"/>
            <a:r>
              <a:rPr lang="fr-FR" dirty="0"/>
              <a:t>Re vérifier le code (ou le faire vérifier par une autre personne)</a:t>
            </a:r>
          </a:p>
          <a:p>
            <a:pPr lvl="1"/>
            <a:r>
              <a:rPr lang="fr-FR" dirty="0"/>
              <a:t>Repasser sur le petit programme système qui fonctionnait</a:t>
            </a:r>
          </a:p>
          <a:p>
            <a:pPr lvl="1"/>
            <a:r>
              <a:rPr lang="fr-FR" dirty="0"/>
              <a:t>Vérifier la continuité</a:t>
            </a:r>
          </a:p>
          <a:p>
            <a:pPr lvl="1"/>
            <a:r>
              <a:rPr lang="fr-FR" dirty="0"/>
              <a:t>Remplacer le périphérique par un neuf</a:t>
            </a:r>
          </a:p>
          <a:p>
            <a:pPr lvl="1"/>
            <a:r>
              <a:rPr lang="fr-FR" dirty="0"/>
              <a:t>Vérifier que le périphérique est bien utilisé</a:t>
            </a:r>
          </a:p>
          <a:p>
            <a:pPr lvl="1"/>
            <a:r>
              <a:rPr lang="fr-FR" dirty="0"/>
              <a:t>Remplacer le contrôleur</a:t>
            </a:r>
          </a:p>
        </p:txBody>
      </p:sp>
    </p:spTree>
    <p:extLst>
      <p:ext uri="{BB962C8B-B14F-4D97-AF65-F5344CB8AC3E}">
        <p14:creationId xmlns:p14="http://schemas.microsoft.com/office/powerpoint/2010/main" val="215632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Canevas de programmation d’un robot (fichier .</a:t>
            </a:r>
            <a:r>
              <a:rPr lang="fr-FR" dirty="0" err="1"/>
              <a:t>ino</a:t>
            </a:r>
            <a:r>
              <a:rPr lang="fr-FR" dirty="0"/>
              <a:t>)</a:t>
            </a:r>
          </a:p>
        </p:txBody>
      </p:sp>
      <p:sp>
        <p:nvSpPr>
          <p:cNvPr id="4" name="ZoneTexte 3">
            <a:extLst>
              <a:ext uri="{FF2B5EF4-FFF2-40B4-BE49-F238E27FC236}">
                <a16:creationId xmlns:a16="http://schemas.microsoft.com/office/drawing/2014/main" id="{F42F508B-8562-822E-1953-56D9914D1F1B}"/>
              </a:ext>
            </a:extLst>
          </p:cNvPr>
          <p:cNvSpPr txBox="1"/>
          <p:nvPr/>
        </p:nvSpPr>
        <p:spPr>
          <a:xfrm>
            <a:off x="4365521" y="1867669"/>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Documentation</a:t>
            </a:r>
          </a:p>
        </p:txBody>
      </p:sp>
      <p:sp>
        <p:nvSpPr>
          <p:cNvPr id="5" name="ZoneTexte 4">
            <a:extLst>
              <a:ext uri="{FF2B5EF4-FFF2-40B4-BE49-F238E27FC236}">
                <a16:creationId xmlns:a16="http://schemas.microsoft.com/office/drawing/2014/main" id="{6F0CEC9F-9606-1F19-5616-68F9C8875B98}"/>
              </a:ext>
            </a:extLst>
          </p:cNvPr>
          <p:cNvSpPr txBox="1"/>
          <p:nvPr/>
        </p:nvSpPr>
        <p:spPr>
          <a:xfrm>
            <a:off x="4365521" y="2367493"/>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Initialisation</a:t>
            </a:r>
          </a:p>
        </p:txBody>
      </p:sp>
      <p:sp>
        <p:nvSpPr>
          <p:cNvPr id="6" name="ZoneTexte 5">
            <a:extLst>
              <a:ext uri="{FF2B5EF4-FFF2-40B4-BE49-F238E27FC236}">
                <a16:creationId xmlns:a16="http://schemas.microsoft.com/office/drawing/2014/main" id="{A98FACDB-9DDD-272A-1CE4-F3F875896E77}"/>
              </a:ext>
            </a:extLst>
          </p:cNvPr>
          <p:cNvSpPr txBox="1"/>
          <p:nvPr/>
        </p:nvSpPr>
        <p:spPr>
          <a:xfrm>
            <a:off x="4326194" y="3605981"/>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Récupérer les capteurs</a:t>
            </a:r>
          </a:p>
        </p:txBody>
      </p:sp>
      <p:sp>
        <p:nvSpPr>
          <p:cNvPr id="7" name="ZoneTexte 6">
            <a:extLst>
              <a:ext uri="{FF2B5EF4-FFF2-40B4-BE49-F238E27FC236}">
                <a16:creationId xmlns:a16="http://schemas.microsoft.com/office/drawing/2014/main" id="{3AA8E83C-BCA8-893E-67A1-2F692A1C2447}"/>
              </a:ext>
            </a:extLst>
          </p:cNvPr>
          <p:cNvSpPr txBox="1"/>
          <p:nvPr/>
        </p:nvSpPr>
        <p:spPr>
          <a:xfrm>
            <a:off x="4326194" y="4229708"/>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Mode</a:t>
            </a:r>
          </a:p>
        </p:txBody>
      </p:sp>
      <p:sp>
        <p:nvSpPr>
          <p:cNvPr id="8" name="ZoneTexte 7">
            <a:extLst>
              <a:ext uri="{FF2B5EF4-FFF2-40B4-BE49-F238E27FC236}">
                <a16:creationId xmlns:a16="http://schemas.microsoft.com/office/drawing/2014/main" id="{AECC56B7-AB87-AF60-1075-3B159F5F7B21}"/>
              </a:ext>
            </a:extLst>
          </p:cNvPr>
          <p:cNvSpPr txBox="1"/>
          <p:nvPr/>
        </p:nvSpPr>
        <p:spPr>
          <a:xfrm>
            <a:off x="4326194" y="4919440"/>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Calculs</a:t>
            </a:r>
          </a:p>
        </p:txBody>
      </p:sp>
      <p:sp>
        <p:nvSpPr>
          <p:cNvPr id="9" name="ZoneTexte 8">
            <a:extLst>
              <a:ext uri="{FF2B5EF4-FFF2-40B4-BE49-F238E27FC236}">
                <a16:creationId xmlns:a16="http://schemas.microsoft.com/office/drawing/2014/main" id="{83D20369-791D-1151-3E00-616FBBB0D56A}"/>
              </a:ext>
            </a:extLst>
          </p:cNvPr>
          <p:cNvSpPr txBox="1"/>
          <p:nvPr/>
        </p:nvSpPr>
        <p:spPr>
          <a:xfrm>
            <a:off x="4326194" y="5609172"/>
            <a:ext cx="299259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Envoyer des ordres aux actionneurs</a:t>
            </a:r>
          </a:p>
        </p:txBody>
      </p:sp>
      <p:cxnSp>
        <p:nvCxnSpPr>
          <p:cNvPr id="11" name="Connecteur droit avec flèche 10">
            <a:extLst>
              <a:ext uri="{FF2B5EF4-FFF2-40B4-BE49-F238E27FC236}">
                <a16:creationId xmlns:a16="http://schemas.microsoft.com/office/drawing/2014/main" id="{FC610F76-DF44-442E-0B85-0DC5FD5D455C}"/>
              </a:ext>
            </a:extLst>
          </p:cNvPr>
          <p:cNvCxnSpPr/>
          <p:nvPr/>
        </p:nvCxnSpPr>
        <p:spPr>
          <a:xfrm>
            <a:off x="6263149" y="2851354"/>
            <a:ext cx="0" cy="629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B645DE2-5E24-17F5-FCFB-005C3CB475F7}"/>
              </a:ext>
            </a:extLst>
          </p:cNvPr>
          <p:cNvCxnSpPr>
            <a:stCxn id="9" idx="2"/>
            <a:endCxn id="6" idx="0"/>
          </p:cNvCxnSpPr>
          <p:nvPr/>
        </p:nvCxnSpPr>
        <p:spPr>
          <a:xfrm rot="5400000" flipH="1">
            <a:off x="4487901" y="4920910"/>
            <a:ext cx="2649522" cy="19664"/>
          </a:xfrm>
          <a:prstGeom prst="bentConnector5">
            <a:avLst>
              <a:gd name="adj1" fmla="val -8628"/>
              <a:gd name="adj2" fmla="val 8771867"/>
              <a:gd name="adj3" fmla="val 1086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C0B2A-16ED-59B5-D431-E05246BCE202}"/>
              </a:ext>
            </a:extLst>
          </p:cNvPr>
          <p:cNvSpPr>
            <a:spLocks noGrp="1"/>
          </p:cNvSpPr>
          <p:nvPr>
            <p:ph type="title"/>
          </p:nvPr>
        </p:nvSpPr>
        <p:spPr/>
        <p:txBody>
          <a:bodyPr/>
          <a:lstStyle/>
          <a:p>
            <a:r>
              <a:rPr lang="fr-FR" dirty="0"/>
              <a:t>Documentation</a:t>
            </a:r>
          </a:p>
        </p:txBody>
      </p:sp>
      <p:sp>
        <p:nvSpPr>
          <p:cNvPr id="3" name="Espace réservé du contenu 2">
            <a:extLst>
              <a:ext uri="{FF2B5EF4-FFF2-40B4-BE49-F238E27FC236}">
                <a16:creationId xmlns:a16="http://schemas.microsoft.com/office/drawing/2014/main" id="{087E5FA1-ED0E-973E-2E5F-14D2CB29CA80}"/>
              </a:ext>
            </a:extLst>
          </p:cNvPr>
          <p:cNvSpPr>
            <a:spLocks noGrp="1"/>
          </p:cNvSpPr>
          <p:nvPr>
            <p:ph idx="1"/>
          </p:nvPr>
        </p:nvSpPr>
        <p:spPr/>
        <p:txBody>
          <a:bodyPr>
            <a:normAutofit fontScale="77500" lnSpcReduction="20000"/>
          </a:bodyPr>
          <a:lstStyle/>
          <a:p>
            <a:r>
              <a:rPr lang="fr-FR" dirty="0"/>
              <a:t>Schémas en ASCII-Art (via moteur de recherche préféré)</a:t>
            </a:r>
          </a:p>
          <a:p>
            <a:pPr marL="0" indent="0">
              <a:buNone/>
            </a:pPr>
            <a:r>
              <a:rPr lang="fr-FR" dirty="0">
                <a:latin typeface="Courier New" panose="02070309020205020404" pitchFamily="49" charset="0"/>
                <a:cs typeface="Courier New" panose="02070309020205020404" pitchFamily="49" charset="0"/>
              </a:rPr>
              <a:t>                         _______</a:t>
            </a:r>
          </a:p>
          <a:p>
            <a:pPr marL="0" indent="0">
              <a:buNone/>
            </a:pPr>
            <a:r>
              <a:rPr lang="fr-FR" dirty="0">
                <a:latin typeface="Courier New" panose="02070309020205020404" pitchFamily="49" charset="0"/>
                <a:cs typeface="Courier New" panose="02070309020205020404" pitchFamily="49" charset="0"/>
              </a:rPr>
              <a:t>                    ____|       |____</a:t>
            </a:r>
          </a:p>
          <a:p>
            <a:pPr marL="0" indent="0">
              <a:buNone/>
            </a:pPr>
            <a:r>
              <a:rPr lang="fr-FR" dirty="0">
                <a:latin typeface="Courier New" panose="02070309020205020404" pitchFamily="49" charset="0"/>
                <a:cs typeface="Courier New" panose="02070309020205020404" pitchFamily="49" charset="0"/>
              </a:rPr>
              <a:t>                   |    |       |    |</a:t>
            </a:r>
          </a:p>
          <a:p>
            <a:pPr marL="0" indent="0">
              <a:buNone/>
            </a:pPr>
            <a:r>
              <a:rPr lang="fr-FR" dirty="0">
                <a:latin typeface="Courier New" panose="02070309020205020404" pitchFamily="49" charset="0"/>
                <a:cs typeface="Courier New" panose="02070309020205020404" pitchFamily="49" charset="0"/>
              </a:rPr>
              <a:t>          libre|D0 |o   | -- -- |   o|  5V </a:t>
            </a:r>
          </a:p>
          <a:p>
            <a:pPr marL="0" indent="0">
              <a:buNone/>
            </a:pPr>
            <a:r>
              <a:rPr lang="fr-FR" dirty="0">
                <a:latin typeface="Courier New" panose="02070309020205020404" pitchFamily="49" charset="0"/>
                <a:cs typeface="Courier New" panose="02070309020205020404" pitchFamily="49" charset="0"/>
              </a:rPr>
              <a:t>      xshutHAUT|D1 |o   |_[]_[]_|   o| GND </a:t>
            </a:r>
          </a:p>
          <a:p>
            <a:pPr marL="0" indent="0">
              <a:buNone/>
            </a:pPr>
            <a:r>
              <a:rPr lang="fr-FR" dirty="0">
                <a:latin typeface="Courier New" panose="02070309020205020404" pitchFamily="49" charset="0"/>
                <a:cs typeface="Courier New" panose="02070309020205020404" pitchFamily="49" charset="0"/>
              </a:rPr>
              <a:t>    xshutDEVANT|D2 |o  ___________  o| 3V3 </a:t>
            </a:r>
          </a:p>
          <a:p>
            <a:pPr marL="0" indent="0">
              <a:buNone/>
            </a:pPr>
            <a:r>
              <a:rPr lang="fr-FR" dirty="0">
                <a:latin typeface="Courier New" panose="02070309020205020404" pitchFamily="49" charset="0"/>
                <a:cs typeface="Courier New" panose="02070309020205020404" pitchFamily="49" charset="0"/>
              </a:rPr>
              <a:t>      xshutCOTE|D3 |o |\()/ </a:t>
            </a:r>
            <a:r>
              <a:rPr lang="fr-FR" dirty="0" err="1">
                <a:latin typeface="Courier New" panose="02070309020205020404" pitchFamily="49" charset="0"/>
                <a:cs typeface="Courier New" panose="02070309020205020404" pitchFamily="49" charset="0"/>
              </a:rPr>
              <a:t>seeed</a:t>
            </a:r>
            <a:r>
              <a:rPr lang="fr-FR" dirty="0">
                <a:latin typeface="Courier New" panose="02070309020205020404" pitchFamily="49" charset="0"/>
                <a:cs typeface="Courier New" panose="02070309020205020404" pitchFamily="49" charset="0"/>
              </a:rPr>
              <a:t> | o| D10|libre</a:t>
            </a:r>
          </a:p>
          <a:p>
            <a:pPr marL="0" indent="0">
              <a:buNone/>
            </a:pPr>
            <a:r>
              <a:rPr lang="fr-FR" dirty="0">
                <a:latin typeface="Courier New" panose="02070309020205020404" pitchFamily="49" charset="0"/>
                <a:cs typeface="Courier New" panose="02070309020205020404" pitchFamily="49" charset="0"/>
              </a:rPr>
              <a:t>            SDA|D4 |o |   Model:  | o|  D9|servo direction</a:t>
            </a:r>
          </a:p>
          <a:p>
            <a:pPr marL="0" indent="0">
              <a:buNone/>
            </a:pPr>
            <a:r>
              <a:rPr lang="fr-FR" dirty="0">
                <a:latin typeface="Courier New" panose="02070309020205020404" pitchFamily="49" charset="0"/>
                <a:cs typeface="Courier New" panose="02070309020205020404" pitchFamily="49" charset="0"/>
              </a:rPr>
              <a:t>            SCL|D5 |o |XIAO-SAMD21| o|  D8|servo </a:t>
            </a:r>
            <a:r>
              <a:rPr lang="fr-FR" dirty="0" err="1">
                <a:latin typeface="Courier New" panose="02070309020205020404" pitchFamily="49" charset="0"/>
                <a:cs typeface="Courier New" panose="02070309020205020404" pitchFamily="49" charset="0"/>
              </a:rPr>
              <a:t>poussee</a:t>
            </a:r>
            <a:endParaRPr lang="fr-FR" dirty="0">
              <a:latin typeface="Courier New" panose="02070309020205020404" pitchFamily="49" charset="0"/>
              <a:cs typeface="Courier New" panose="02070309020205020404" pitchFamily="49" charset="0"/>
            </a:endParaRPr>
          </a:p>
          <a:p>
            <a:pPr marL="0" indent="0">
              <a:buNone/>
            </a:pPr>
            <a:r>
              <a:rPr lang="fr-FR" dirty="0">
                <a:latin typeface="Courier New" panose="02070309020205020404" pitchFamily="49" charset="0"/>
                <a:cs typeface="Courier New" panose="02070309020205020404" pitchFamily="49" charset="0"/>
              </a:rPr>
              <a:t>             TX|D6 |o |___________| o|  D7|RX</a:t>
            </a:r>
          </a:p>
          <a:p>
            <a:pPr marL="0" indent="0">
              <a:buNone/>
            </a:pPr>
            <a:r>
              <a:rPr lang="fr-FR" dirty="0">
                <a:latin typeface="Courier New" panose="02070309020205020404" pitchFamily="49" charset="0"/>
                <a:cs typeface="Courier New" panose="02070309020205020404" pitchFamily="49" charset="0"/>
              </a:rPr>
              <a:t>                   |_________________|</a:t>
            </a:r>
          </a:p>
        </p:txBody>
      </p:sp>
      <p:pic>
        <p:nvPicPr>
          <p:cNvPr id="5" name="Image 4">
            <a:extLst>
              <a:ext uri="{FF2B5EF4-FFF2-40B4-BE49-F238E27FC236}">
                <a16:creationId xmlns:a16="http://schemas.microsoft.com/office/drawing/2014/main" id="{34941749-A362-4B2A-82E9-434DE6CA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0016" y="0"/>
            <a:ext cx="2341984" cy="2341984"/>
          </a:xfrm>
          <a:prstGeom prst="rect">
            <a:avLst/>
          </a:prstGeom>
        </p:spPr>
      </p:pic>
    </p:spTree>
    <p:extLst>
      <p:ext uri="{BB962C8B-B14F-4D97-AF65-F5344CB8AC3E}">
        <p14:creationId xmlns:p14="http://schemas.microsoft.com/office/powerpoint/2010/main" val="968222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6F5CD3-1E84-FB7D-7F09-4B8348E4F394}"/>
              </a:ext>
            </a:extLst>
          </p:cNvPr>
          <p:cNvSpPr>
            <a:spLocks noGrp="1"/>
          </p:cNvSpPr>
          <p:nvPr>
            <p:ph type="title"/>
          </p:nvPr>
        </p:nvSpPr>
        <p:spPr/>
        <p:txBody>
          <a:bodyPr/>
          <a:lstStyle/>
          <a:p>
            <a:r>
              <a:rPr lang="fr-FR" dirty="0"/>
              <a:t>Exemple : clignoter façon « robot »</a:t>
            </a:r>
          </a:p>
        </p:txBody>
      </p:sp>
      <p:sp>
        <p:nvSpPr>
          <p:cNvPr id="3" name="Espace réservé du contenu 2">
            <a:extLst>
              <a:ext uri="{FF2B5EF4-FFF2-40B4-BE49-F238E27FC236}">
                <a16:creationId xmlns:a16="http://schemas.microsoft.com/office/drawing/2014/main" id="{D564FF84-9F81-0681-241F-6B039D118C44}"/>
              </a:ext>
            </a:extLst>
          </p:cNvPr>
          <p:cNvSpPr>
            <a:spLocks noGrp="1"/>
          </p:cNvSpPr>
          <p:nvPr>
            <p:ph idx="1"/>
          </p:nvPr>
        </p:nvSpPr>
        <p:spPr/>
        <p:txBody>
          <a:bodyPr/>
          <a:lstStyle/>
          <a:p>
            <a:r>
              <a:rPr lang="fr-FR" dirty="0"/>
              <a:t>Voir IDE</a:t>
            </a:r>
          </a:p>
        </p:txBody>
      </p:sp>
      <p:pic>
        <p:nvPicPr>
          <p:cNvPr id="5" name="Image 4" descr="Une image contenant clavier, ordinateur, intérieur, souris&#10;&#10;Description générée automatiquement">
            <a:extLst>
              <a:ext uri="{FF2B5EF4-FFF2-40B4-BE49-F238E27FC236}">
                <a16:creationId xmlns:a16="http://schemas.microsoft.com/office/drawing/2014/main" id="{C7207BC3-334F-5086-838A-F4194FFE1908}"/>
              </a:ext>
            </a:extLst>
          </p:cNvPr>
          <p:cNvPicPr>
            <a:picLocks noChangeAspect="1"/>
          </p:cNvPicPr>
          <p:nvPr/>
        </p:nvPicPr>
        <p:blipFill rotWithShape="1">
          <a:blip r:embed="rId2">
            <a:extLst>
              <a:ext uri="{28A0092B-C50C-407E-A947-70E740481C1C}">
                <a14:useLocalDpi xmlns:a14="http://schemas.microsoft.com/office/drawing/2010/main" val="0"/>
              </a:ext>
            </a:extLst>
          </a:blip>
          <a:srcRect b="2936"/>
          <a:stretch/>
        </p:blipFill>
        <p:spPr>
          <a:xfrm>
            <a:off x="3394788" y="1455576"/>
            <a:ext cx="5402424" cy="5243804"/>
          </a:xfrm>
          <a:prstGeom prst="rect">
            <a:avLst/>
          </a:prstGeom>
        </p:spPr>
      </p:pic>
    </p:spTree>
    <p:extLst>
      <p:ext uri="{BB962C8B-B14F-4D97-AF65-F5344CB8AC3E}">
        <p14:creationId xmlns:p14="http://schemas.microsoft.com/office/powerpoint/2010/main" val="409152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AC341B-B381-EB85-466E-086DFB228477}"/>
              </a:ext>
            </a:extLst>
          </p:cNvPr>
          <p:cNvSpPr>
            <a:spLocks noGrp="1"/>
          </p:cNvSpPr>
          <p:nvPr>
            <p:ph type="title"/>
          </p:nvPr>
        </p:nvSpPr>
        <p:spPr/>
        <p:txBody>
          <a:bodyPr/>
          <a:lstStyle/>
          <a:p>
            <a:r>
              <a:rPr lang="fr-FR" dirty="0"/>
              <a:t>Liste de matériel du robot LEGO</a:t>
            </a:r>
          </a:p>
        </p:txBody>
      </p:sp>
      <p:sp>
        <p:nvSpPr>
          <p:cNvPr id="3" name="Espace réservé du contenu 2">
            <a:extLst>
              <a:ext uri="{FF2B5EF4-FFF2-40B4-BE49-F238E27FC236}">
                <a16:creationId xmlns:a16="http://schemas.microsoft.com/office/drawing/2014/main" id="{1F718E54-36F2-4A6C-C089-99AC2618C662}"/>
              </a:ext>
            </a:extLst>
          </p:cNvPr>
          <p:cNvSpPr>
            <a:spLocks noGrp="1"/>
          </p:cNvSpPr>
          <p:nvPr>
            <p:ph idx="1"/>
          </p:nvPr>
        </p:nvSpPr>
        <p:spPr/>
        <p:txBody>
          <a:bodyPr/>
          <a:lstStyle/>
          <a:p>
            <a:r>
              <a:rPr lang="fr-FR" dirty="0">
                <a:hlinkClick r:id="rId2"/>
              </a:rPr>
              <a:t>Les moteurs </a:t>
            </a:r>
            <a:r>
              <a:rPr lang="fr-FR" dirty="0" err="1">
                <a:hlinkClick r:id="rId2"/>
              </a:rPr>
              <a:t>servoGeek</a:t>
            </a:r>
            <a:r>
              <a:rPr lang="fr-FR" dirty="0">
                <a:hlinkClick r:id="rId2"/>
              </a:rPr>
              <a:t> vert (</a:t>
            </a:r>
            <a:r>
              <a:rPr lang="fr-FR" dirty="0" err="1">
                <a:hlinkClick r:id="rId2"/>
              </a:rPr>
              <a:t>multitours</a:t>
            </a:r>
            <a:r>
              <a:rPr lang="fr-FR" dirty="0">
                <a:hlinkClick r:id="rId2"/>
              </a:rPr>
              <a:t>)</a:t>
            </a:r>
            <a:endParaRPr lang="fr-FR" dirty="0"/>
          </a:p>
          <a:p>
            <a:r>
              <a:rPr lang="fr-FR" dirty="0">
                <a:hlinkClick r:id="rId3"/>
              </a:rPr>
              <a:t>Les moteurs </a:t>
            </a:r>
            <a:r>
              <a:rPr lang="fr-FR" dirty="0" err="1">
                <a:hlinkClick r:id="rId3"/>
              </a:rPr>
              <a:t>servoGeek</a:t>
            </a:r>
            <a:r>
              <a:rPr lang="fr-FR" dirty="0">
                <a:hlinkClick r:id="rId3"/>
              </a:rPr>
              <a:t> gris (360 </a:t>
            </a:r>
            <a:r>
              <a:rPr lang="fr-FR" dirty="0" err="1">
                <a:hlinkClick r:id="rId3"/>
              </a:rPr>
              <a:t>deg</a:t>
            </a:r>
            <a:r>
              <a:rPr lang="fr-FR" dirty="0">
                <a:hlinkClick r:id="rId3"/>
              </a:rPr>
              <a:t>)</a:t>
            </a:r>
            <a:endParaRPr lang="fr-FR" dirty="0"/>
          </a:p>
          <a:p>
            <a:r>
              <a:rPr lang="fr-FR" dirty="0">
                <a:hlinkClick r:id="rId4"/>
              </a:rPr>
              <a:t>Laser VL53L1X</a:t>
            </a:r>
            <a:endParaRPr lang="fr-FR" dirty="0"/>
          </a:p>
          <a:p>
            <a:r>
              <a:rPr lang="fr-FR" dirty="0" err="1">
                <a:hlinkClick r:id="rId5"/>
              </a:rPr>
              <a:t>Seeeduino</a:t>
            </a:r>
            <a:r>
              <a:rPr lang="fr-FR" dirty="0">
                <a:hlinkClick r:id="rId5"/>
              </a:rPr>
              <a:t> XIAO SAMD21</a:t>
            </a:r>
            <a:endParaRPr lang="fr-FR" dirty="0"/>
          </a:p>
          <a:p>
            <a:r>
              <a:rPr lang="fr-FR" dirty="0">
                <a:hlinkClick r:id="rId6"/>
              </a:rPr>
              <a:t>Alimentation réglable</a:t>
            </a:r>
            <a:endParaRPr lang="fr-FR" dirty="0"/>
          </a:p>
          <a:p>
            <a:r>
              <a:rPr lang="fr-FR" dirty="0">
                <a:hlinkClick r:id="rId7"/>
              </a:rPr>
              <a:t>Power </a:t>
            </a:r>
            <a:r>
              <a:rPr lang="fr-FR" dirty="0" err="1">
                <a:hlinkClick r:id="rId7"/>
              </a:rPr>
              <a:t>bank</a:t>
            </a:r>
            <a:endParaRPr lang="fr-FR" dirty="0"/>
          </a:p>
          <a:p>
            <a:r>
              <a:rPr lang="fr-FR" dirty="0" err="1">
                <a:hlinkClick r:id="rId8"/>
              </a:rPr>
              <a:t>Breadboard</a:t>
            </a:r>
            <a:r>
              <a:rPr lang="fr-FR" dirty="0">
                <a:hlinkClick r:id="rId8"/>
              </a:rPr>
              <a:t> à souder</a:t>
            </a:r>
            <a:endParaRPr lang="fr-FR" dirty="0"/>
          </a:p>
          <a:p>
            <a:r>
              <a:rPr lang="fr-FR" dirty="0" err="1">
                <a:hlinkClick r:id="rId9"/>
              </a:rPr>
              <a:t>Duponds</a:t>
            </a:r>
            <a:endParaRPr lang="fr-FR" dirty="0"/>
          </a:p>
        </p:txBody>
      </p:sp>
    </p:spTree>
    <p:extLst>
      <p:ext uri="{BB962C8B-B14F-4D97-AF65-F5344CB8AC3E}">
        <p14:creationId xmlns:p14="http://schemas.microsoft.com/office/powerpoint/2010/main" val="142120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DE2DD357-EE41-D4EC-6D8E-F595ACF225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1875" b="21875"/>
          <a:stretch/>
        </p:blipFill>
        <p:spPr>
          <a:xfrm>
            <a:off x="20" y="1"/>
            <a:ext cx="12191980" cy="6857999"/>
          </a:xfrm>
          <a:prstGeom prst="rect">
            <a:avLst/>
          </a:prstGeom>
        </p:spPr>
      </p:pic>
      <p:sp>
        <p:nvSpPr>
          <p:cNvPr id="4" name="Titre 3">
            <a:extLst>
              <a:ext uri="{FF2B5EF4-FFF2-40B4-BE49-F238E27FC236}">
                <a16:creationId xmlns:a16="http://schemas.microsoft.com/office/drawing/2014/main" id="{17A19278-D42B-3C63-A2AA-3CBBFAFF1A7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Présentations</a:t>
            </a:r>
          </a:p>
        </p:txBody>
      </p:sp>
      <p:sp>
        <p:nvSpPr>
          <p:cNvPr id="5" name="Espace réservé du texte 4">
            <a:extLst>
              <a:ext uri="{FF2B5EF4-FFF2-40B4-BE49-F238E27FC236}">
                <a16:creationId xmlns:a16="http://schemas.microsoft.com/office/drawing/2014/main" id="{85751386-DD4F-650E-2D6E-697966828BB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7807611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C473B9A-28D7-937A-090F-1EDA30DBF0C7}"/>
              </a:ext>
            </a:extLst>
          </p:cNvPr>
          <p:cNvSpPr>
            <a:spLocks noGrp="1"/>
          </p:cNvSpPr>
          <p:nvPr>
            <p:ph type="title"/>
          </p:nvPr>
        </p:nvSpPr>
        <p:spPr>
          <a:xfrm>
            <a:off x="2311147" y="365760"/>
            <a:ext cx="7569706" cy="1288238"/>
          </a:xfrm>
        </p:spPr>
        <p:txBody>
          <a:bodyPr anchor="ctr">
            <a:normAutofit/>
          </a:bodyPr>
          <a:lstStyle/>
          <a:p>
            <a:pPr algn="ctr"/>
            <a:r>
              <a:rPr lang="fr-FR" dirty="0"/>
              <a:t>Menu</a:t>
            </a:r>
          </a:p>
        </p:txBody>
      </p:sp>
      <p:graphicFrame>
        <p:nvGraphicFramePr>
          <p:cNvPr id="12" name="Espace réservé du contenu 2">
            <a:extLst>
              <a:ext uri="{FF2B5EF4-FFF2-40B4-BE49-F238E27FC236}">
                <a16:creationId xmlns:a16="http://schemas.microsoft.com/office/drawing/2014/main" id="{A3B99262-8D97-8975-EBD0-1A1459B1EC55}"/>
              </a:ext>
            </a:extLst>
          </p:cNvPr>
          <p:cNvGraphicFramePr>
            <a:graphicFrameLocks noGrp="1"/>
          </p:cNvGraphicFramePr>
          <p:nvPr>
            <p:ph idx="1"/>
            <p:extLst>
              <p:ext uri="{D42A27DB-BD31-4B8C-83A1-F6EECF244321}">
                <p14:modId xmlns:p14="http://schemas.microsoft.com/office/powerpoint/2010/main" val="495763950"/>
              </p:ext>
            </p:extLst>
          </p:nvPr>
        </p:nvGraphicFramePr>
        <p:xfrm>
          <a:off x="2165569" y="1956816"/>
          <a:ext cx="7860863" cy="4024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descr="Une image contenant intérieur&#10;&#10;Description générée automatiquement">
            <a:extLst>
              <a:ext uri="{FF2B5EF4-FFF2-40B4-BE49-F238E27FC236}">
                <a16:creationId xmlns:a16="http://schemas.microsoft.com/office/drawing/2014/main" id="{E898FA6F-2CF0-B1A6-7D75-6C77332C4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718" y="1902384"/>
            <a:ext cx="1500673" cy="1500673"/>
          </a:xfrm>
          <a:prstGeom prst="rect">
            <a:avLst/>
          </a:prstGeom>
        </p:spPr>
      </p:pic>
      <p:pic>
        <p:nvPicPr>
          <p:cNvPr id="6" name="Image 5" descr="Une image contenant bleu&#10;&#10;Description générée automatiquement">
            <a:extLst>
              <a:ext uri="{FF2B5EF4-FFF2-40B4-BE49-F238E27FC236}">
                <a16:creationId xmlns:a16="http://schemas.microsoft.com/office/drawing/2014/main" id="{47677D91-F9CD-BCB3-BE16-91AA6EA7B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9339" y="1902384"/>
            <a:ext cx="1391813" cy="1391813"/>
          </a:xfrm>
          <a:prstGeom prst="rect">
            <a:avLst/>
          </a:prstGeom>
        </p:spPr>
      </p:pic>
    </p:spTree>
    <p:extLst>
      <p:ext uri="{BB962C8B-B14F-4D97-AF65-F5344CB8AC3E}">
        <p14:creationId xmlns:p14="http://schemas.microsoft.com/office/powerpoint/2010/main" val="3988366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DD771-B6B4-B63D-7C48-B05980675125}"/>
              </a:ext>
            </a:extLst>
          </p:cNvPr>
          <p:cNvSpPr>
            <a:spLocks noGrp="1"/>
          </p:cNvSpPr>
          <p:nvPr>
            <p:ph type="title"/>
          </p:nvPr>
        </p:nvSpPr>
        <p:spPr>
          <a:xfrm>
            <a:off x="5297762" y="329184"/>
            <a:ext cx="6251110" cy="1783080"/>
          </a:xfrm>
        </p:spPr>
        <p:txBody>
          <a:bodyPr anchor="b">
            <a:normAutofit/>
          </a:bodyPr>
          <a:lstStyle/>
          <a:p>
            <a:r>
              <a:rPr lang="fr-FR" sz="4200"/>
              <a:t>Obstacles en programmation d’un robot</a:t>
            </a:r>
          </a:p>
        </p:txBody>
      </p:sp>
      <p:pic>
        <p:nvPicPr>
          <p:cNvPr id="5" name="Picture 4">
            <a:extLst>
              <a:ext uri="{FF2B5EF4-FFF2-40B4-BE49-F238E27FC236}">
                <a16:creationId xmlns:a16="http://schemas.microsoft.com/office/drawing/2014/main" id="{FF056581-5E44-2715-2F17-7830C78F6F71}"/>
              </a:ext>
            </a:extLst>
          </p:cNvPr>
          <p:cNvPicPr>
            <a:picLocks noChangeAspect="1"/>
          </p:cNvPicPr>
          <p:nvPr/>
        </p:nvPicPr>
        <p:blipFill>
          <a:blip r:embed="rId2">
            <a:extLst>
              <a:ext uri="{28A0092B-C50C-407E-A947-70E740481C1C}">
                <a14:useLocalDpi xmlns:a14="http://schemas.microsoft.com/office/drawing/2010/main" val="0"/>
              </a:ext>
            </a:extLst>
          </a:blip>
          <a:srcRect l="16044" r="1604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DFBE254-3E04-C406-AE3C-DD1C1BBCA2DB}"/>
              </a:ext>
            </a:extLst>
          </p:cNvPr>
          <p:cNvSpPr>
            <a:spLocks noGrp="1"/>
          </p:cNvSpPr>
          <p:nvPr>
            <p:ph idx="1"/>
          </p:nvPr>
        </p:nvSpPr>
        <p:spPr>
          <a:xfrm>
            <a:off x="5297762" y="2706624"/>
            <a:ext cx="6251110" cy="3483864"/>
          </a:xfrm>
        </p:spPr>
        <p:txBody>
          <a:bodyPr>
            <a:normAutofit/>
          </a:bodyPr>
          <a:lstStyle/>
          <a:p>
            <a:r>
              <a:rPr lang="fr-FR" sz="2200"/>
              <a:t>Un robot mettant en lien capteurs et actionneurs, la possibilité d’être paumé est non-négligeable</a:t>
            </a:r>
          </a:p>
          <a:p>
            <a:r>
              <a:rPr lang="fr-FR" sz="2200"/>
              <a:t>La programmation par blocs est plus facile pour un enfant mais dans le cadre de robots de compétition, représente une masse de travail très importante pour le formateur ou l’équipe de support (conception des blocs)</a:t>
            </a:r>
          </a:p>
          <a:p>
            <a:r>
              <a:rPr lang="fr-FR" sz="2200"/>
              <a:t>Il existe des méthodes permettant de simplifier chaque étape et de travailler à plusieurs</a:t>
            </a:r>
          </a:p>
        </p:txBody>
      </p:sp>
    </p:spTree>
    <p:extLst>
      <p:ext uri="{BB962C8B-B14F-4D97-AF65-F5344CB8AC3E}">
        <p14:creationId xmlns:p14="http://schemas.microsoft.com/office/powerpoint/2010/main" val="4317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1B3F53B3-155B-B8A2-A5A2-1D0357A0A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565" y="848240"/>
            <a:ext cx="9710435" cy="5835049"/>
          </a:xfrm>
        </p:spPr>
      </p:pic>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Cahier des charges d’un robot roulant de compétition</a:t>
            </a:r>
          </a:p>
        </p:txBody>
      </p:sp>
      <p:pic>
        <p:nvPicPr>
          <p:cNvPr id="15" name="Image 14">
            <a:extLst>
              <a:ext uri="{FF2B5EF4-FFF2-40B4-BE49-F238E27FC236}">
                <a16:creationId xmlns:a16="http://schemas.microsoft.com/office/drawing/2014/main" id="{9DCC1EE7-DF63-A1D6-53F3-D6B43E24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41" y="4632931"/>
            <a:ext cx="2010530" cy="1852461"/>
          </a:xfrm>
          <a:prstGeom prst="rect">
            <a:avLst/>
          </a:prstGeom>
        </p:spPr>
      </p:pic>
      <p:pic>
        <p:nvPicPr>
          <p:cNvPr id="4" name="Image 3" descr="Une image contenant sombre, lumière, futur, trouble&#10;&#10;Description générée automatiquement">
            <a:extLst>
              <a:ext uri="{FF2B5EF4-FFF2-40B4-BE49-F238E27FC236}">
                <a16:creationId xmlns:a16="http://schemas.microsoft.com/office/drawing/2014/main" id="{0E572F0C-6786-F051-CC80-519DA4F25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02362"/>
            <a:ext cx="2499050" cy="2499050"/>
          </a:xfrm>
          <a:prstGeom prst="rect">
            <a:avLst/>
          </a:prstGeom>
        </p:spPr>
      </p:pic>
      <p:sp>
        <p:nvSpPr>
          <p:cNvPr id="3" name="ZoneTexte 2">
            <a:extLst>
              <a:ext uri="{FF2B5EF4-FFF2-40B4-BE49-F238E27FC236}">
                <a16:creationId xmlns:a16="http://schemas.microsoft.com/office/drawing/2014/main" id="{BCB9D07C-0BFE-2452-9963-6BAB4E0E3222}"/>
              </a:ext>
            </a:extLst>
          </p:cNvPr>
          <p:cNvSpPr txBox="1"/>
          <p:nvPr/>
        </p:nvSpPr>
        <p:spPr>
          <a:xfrm>
            <a:off x="10137058" y="1795589"/>
            <a:ext cx="1484702" cy="369332"/>
          </a:xfrm>
          <a:prstGeom prst="rect">
            <a:avLst/>
          </a:prstGeom>
          <a:noFill/>
        </p:spPr>
        <p:txBody>
          <a:bodyPr wrap="none" rtlCol="0">
            <a:spAutoFit/>
          </a:bodyPr>
          <a:lstStyle/>
          <a:p>
            <a:r>
              <a:rPr lang="fr-FR" dirty="0"/>
              <a:t>+ truc original</a:t>
            </a:r>
          </a:p>
        </p:txBody>
      </p:sp>
    </p:spTree>
    <p:extLst>
      <p:ext uri="{BB962C8B-B14F-4D97-AF65-F5344CB8AC3E}">
        <p14:creationId xmlns:p14="http://schemas.microsoft.com/office/powerpoint/2010/main" val="106204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Structure électronique d’un robot de compétition – les périphériques</a:t>
            </a:r>
          </a:p>
        </p:txBody>
      </p:sp>
      <p:sp>
        <p:nvSpPr>
          <p:cNvPr id="4" name="ZoneTexte 3">
            <a:extLst>
              <a:ext uri="{FF2B5EF4-FFF2-40B4-BE49-F238E27FC236}">
                <a16:creationId xmlns:a16="http://schemas.microsoft.com/office/drawing/2014/main" id="{F42F508B-8562-822E-1953-56D9914D1F1B}"/>
              </a:ext>
            </a:extLst>
          </p:cNvPr>
          <p:cNvSpPr txBox="1"/>
          <p:nvPr/>
        </p:nvSpPr>
        <p:spPr>
          <a:xfrm>
            <a:off x="4497667" y="3390538"/>
            <a:ext cx="2953272"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sz="3200" dirty="0"/>
              <a:t>Arduino</a:t>
            </a:r>
          </a:p>
        </p:txBody>
      </p:sp>
      <p:sp>
        <p:nvSpPr>
          <p:cNvPr id="5" name="ZoneTexte 4">
            <a:extLst>
              <a:ext uri="{FF2B5EF4-FFF2-40B4-BE49-F238E27FC236}">
                <a16:creationId xmlns:a16="http://schemas.microsoft.com/office/drawing/2014/main" id="{6F0CEC9F-9606-1F19-5616-68F9C8875B98}"/>
              </a:ext>
            </a:extLst>
          </p:cNvPr>
          <p:cNvSpPr txBox="1"/>
          <p:nvPr/>
        </p:nvSpPr>
        <p:spPr>
          <a:xfrm>
            <a:off x="838200" y="248202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1 – Temps</a:t>
            </a:r>
          </a:p>
        </p:txBody>
      </p:sp>
      <p:sp>
        <p:nvSpPr>
          <p:cNvPr id="10" name="ZoneTexte 9">
            <a:extLst>
              <a:ext uri="{FF2B5EF4-FFF2-40B4-BE49-F238E27FC236}">
                <a16:creationId xmlns:a16="http://schemas.microsoft.com/office/drawing/2014/main" id="{33F1935E-FC79-D7D1-BD59-F54687DDD550}"/>
              </a:ext>
            </a:extLst>
          </p:cNvPr>
          <p:cNvSpPr txBox="1"/>
          <p:nvPr/>
        </p:nvSpPr>
        <p:spPr>
          <a:xfrm>
            <a:off x="838200" y="3146256"/>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2 - Serial</a:t>
            </a:r>
          </a:p>
        </p:txBody>
      </p:sp>
      <p:sp>
        <p:nvSpPr>
          <p:cNvPr id="14" name="ZoneTexte 13">
            <a:extLst>
              <a:ext uri="{FF2B5EF4-FFF2-40B4-BE49-F238E27FC236}">
                <a16:creationId xmlns:a16="http://schemas.microsoft.com/office/drawing/2014/main" id="{3368FB77-EF10-882B-5EA1-11EF563ABE69}"/>
              </a:ext>
            </a:extLst>
          </p:cNvPr>
          <p:cNvSpPr txBox="1"/>
          <p:nvPr/>
        </p:nvSpPr>
        <p:spPr>
          <a:xfrm>
            <a:off x="838200" y="3975313"/>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3</a:t>
            </a:r>
          </a:p>
        </p:txBody>
      </p:sp>
      <p:sp>
        <p:nvSpPr>
          <p:cNvPr id="16" name="ZoneTexte 15">
            <a:extLst>
              <a:ext uri="{FF2B5EF4-FFF2-40B4-BE49-F238E27FC236}">
                <a16:creationId xmlns:a16="http://schemas.microsoft.com/office/drawing/2014/main" id="{03928CF0-E712-FC95-AA9C-81CDB8FD21B0}"/>
              </a:ext>
            </a:extLst>
          </p:cNvPr>
          <p:cNvSpPr txBox="1"/>
          <p:nvPr/>
        </p:nvSpPr>
        <p:spPr>
          <a:xfrm>
            <a:off x="8400530" y="228390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1 - LED</a:t>
            </a:r>
          </a:p>
        </p:txBody>
      </p:sp>
      <p:sp>
        <p:nvSpPr>
          <p:cNvPr id="18" name="ZoneTexte 17">
            <a:extLst>
              <a:ext uri="{FF2B5EF4-FFF2-40B4-BE49-F238E27FC236}">
                <a16:creationId xmlns:a16="http://schemas.microsoft.com/office/drawing/2014/main" id="{80209D9C-2B3E-3C24-663F-3E6D31B5C8BD}"/>
              </a:ext>
            </a:extLst>
          </p:cNvPr>
          <p:cNvSpPr txBox="1"/>
          <p:nvPr/>
        </p:nvSpPr>
        <p:spPr>
          <a:xfrm>
            <a:off x="8400528" y="309593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2 - Serial</a:t>
            </a:r>
          </a:p>
        </p:txBody>
      </p:sp>
      <p:sp>
        <p:nvSpPr>
          <p:cNvPr id="20" name="ZoneTexte 19">
            <a:extLst>
              <a:ext uri="{FF2B5EF4-FFF2-40B4-BE49-F238E27FC236}">
                <a16:creationId xmlns:a16="http://schemas.microsoft.com/office/drawing/2014/main" id="{07C4D7D5-E0AA-9D12-4544-BC40014C25BE}"/>
              </a:ext>
            </a:extLst>
          </p:cNvPr>
          <p:cNvSpPr txBox="1"/>
          <p:nvPr/>
        </p:nvSpPr>
        <p:spPr>
          <a:xfrm>
            <a:off x="8400528" y="404504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3</a:t>
            </a:r>
          </a:p>
        </p:txBody>
      </p:sp>
      <p:sp>
        <p:nvSpPr>
          <p:cNvPr id="22" name="ZoneTexte 21">
            <a:extLst>
              <a:ext uri="{FF2B5EF4-FFF2-40B4-BE49-F238E27FC236}">
                <a16:creationId xmlns:a16="http://schemas.microsoft.com/office/drawing/2014/main" id="{527230ED-BB9E-BF6B-EE1D-0320280F6E70}"/>
              </a:ext>
            </a:extLst>
          </p:cNvPr>
          <p:cNvSpPr txBox="1"/>
          <p:nvPr/>
        </p:nvSpPr>
        <p:spPr>
          <a:xfrm>
            <a:off x="4497667" y="548787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Alimentation 1 - USB</a:t>
            </a:r>
          </a:p>
        </p:txBody>
      </p:sp>
      <p:sp>
        <p:nvSpPr>
          <p:cNvPr id="24" name="ZoneTexte 23">
            <a:extLst>
              <a:ext uri="{FF2B5EF4-FFF2-40B4-BE49-F238E27FC236}">
                <a16:creationId xmlns:a16="http://schemas.microsoft.com/office/drawing/2014/main" id="{82E76A99-C60A-BC39-0668-3EDED2072281}"/>
              </a:ext>
            </a:extLst>
          </p:cNvPr>
          <p:cNvSpPr txBox="1"/>
          <p:nvPr/>
        </p:nvSpPr>
        <p:spPr>
          <a:xfrm>
            <a:off x="4499782" y="6142381"/>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Alimentation 2</a:t>
            </a:r>
          </a:p>
        </p:txBody>
      </p:sp>
      <p:sp>
        <p:nvSpPr>
          <p:cNvPr id="26" name="ZoneTexte 25">
            <a:extLst>
              <a:ext uri="{FF2B5EF4-FFF2-40B4-BE49-F238E27FC236}">
                <a16:creationId xmlns:a16="http://schemas.microsoft.com/office/drawing/2014/main" id="{34550000-CB5F-4E79-4C29-763AD5FF8679}"/>
              </a:ext>
            </a:extLst>
          </p:cNvPr>
          <p:cNvSpPr txBox="1"/>
          <p:nvPr/>
        </p:nvSpPr>
        <p:spPr>
          <a:xfrm>
            <a:off x="8400528" y="488089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4</a:t>
            </a:r>
          </a:p>
        </p:txBody>
      </p:sp>
      <p:sp>
        <p:nvSpPr>
          <p:cNvPr id="28" name="ZoneTexte 27">
            <a:extLst>
              <a:ext uri="{FF2B5EF4-FFF2-40B4-BE49-F238E27FC236}">
                <a16:creationId xmlns:a16="http://schemas.microsoft.com/office/drawing/2014/main" id="{A1DA36F3-1B52-D9FA-1DA0-A6441089C685}"/>
              </a:ext>
            </a:extLst>
          </p:cNvPr>
          <p:cNvSpPr txBox="1"/>
          <p:nvPr/>
        </p:nvSpPr>
        <p:spPr>
          <a:xfrm>
            <a:off x="838200" y="4763830"/>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4</a:t>
            </a:r>
          </a:p>
        </p:txBody>
      </p:sp>
      <p:sp>
        <p:nvSpPr>
          <p:cNvPr id="30" name="ZoneTexte 29">
            <a:extLst>
              <a:ext uri="{FF2B5EF4-FFF2-40B4-BE49-F238E27FC236}">
                <a16:creationId xmlns:a16="http://schemas.microsoft.com/office/drawing/2014/main" id="{45FEAE82-2128-FDEF-92E9-CABA18AEFD2E}"/>
              </a:ext>
            </a:extLst>
          </p:cNvPr>
          <p:cNvSpPr txBox="1"/>
          <p:nvPr/>
        </p:nvSpPr>
        <p:spPr>
          <a:xfrm>
            <a:off x="838200" y="548787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5</a:t>
            </a:r>
          </a:p>
        </p:txBody>
      </p:sp>
      <p:cxnSp>
        <p:nvCxnSpPr>
          <p:cNvPr id="32" name="Connecteur droit avec flèche 31">
            <a:extLst>
              <a:ext uri="{FF2B5EF4-FFF2-40B4-BE49-F238E27FC236}">
                <a16:creationId xmlns:a16="http://schemas.microsoft.com/office/drawing/2014/main" id="{4D268CA0-4846-A542-273D-F21A31E9C2CE}"/>
              </a:ext>
            </a:extLst>
          </p:cNvPr>
          <p:cNvCxnSpPr>
            <a:stCxn id="5" idx="3"/>
          </p:cNvCxnSpPr>
          <p:nvPr/>
        </p:nvCxnSpPr>
        <p:spPr>
          <a:xfrm>
            <a:off x="3791472" y="2666688"/>
            <a:ext cx="625080" cy="72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56B04D42-3A61-4FB8-F397-DF768A3D99A0}"/>
              </a:ext>
            </a:extLst>
          </p:cNvPr>
          <p:cNvCxnSpPr>
            <a:stCxn id="10" idx="3"/>
          </p:cNvCxnSpPr>
          <p:nvPr/>
        </p:nvCxnSpPr>
        <p:spPr>
          <a:xfrm>
            <a:off x="3791472" y="3330922"/>
            <a:ext cx="551928" cy="3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59DF8D89-F2D2-C27A-9B73-7C7F8D963590}"/>
              </a:ext>
            </a:extLst>
          </p:cNvPr>
          <p:cNvCxnSpPr>
            <a:stCxn id="14" idx="3"/>
          </p:cNvCxnSpPr>
          <p:nvPr/>
        </p:nvCxnSpPr>
        <p:spPr>
          <a:xfrm flipV="1">
            <a:off x="3791472" y="3850263"/>
            <a:ext cx="533640" cy="30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C63D3C4A-61D4-FB0A-A51A-E933A4310355}"/>
              </a:ext>
            </a:extLst>
          </p:cNvPr>
          <p:cNvCxnSpPr>
            <a:stCxn id="28" idx="3"/>
          </p:cNvCxnSpPr>
          <p:nvPr/>
        </p:nvCxnSpPr>
        <p:spPr>
          <a:xfrm flipV="1">
            <a:off x="3791472" y="4158274"/>
            <a:ext cx="551928" cy="79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9C2DE43E-525A-34BD-A34D-E5D305A3782E}"/>
              </a:ext>
            </a:extLst>
          </p:cNvPr>
          <p:cNvCxnSpPr>
            <a:stCxn id="30" idx="3"/>
          </p:cNvCxnSpPr>
          <p:nvPr/>
        </p:nvCxnSpPr>
        <p:spPr>
          <a:xfrm flipV="1">
            <a:off x="3791472" y="4229708"/>
            <a:ext cx="706195" cy="1442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54DFC88D-66E3-D708-0AE1-BA45E851C492}"/>
              </a:ext>
            </a:extLst>
          </p:cNvPr>
          <p:cNvCxnSpPr>
            <a:endCxn id="16" idx="1"/>
          </p:cNvCxnSpPr>
          <p:nvPr/>
        </p:nvCxnSpPr>
        <p:spPr>
          <a:xfrm flipV="1">
            <a:off x="7525512" y="2468568"/>
            <a:ext cx="875018" cy="86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A4BA5C72-86C4-C2F3-7B14-94F3F52F161A}"/>
              </a:ext>
            </a:extLst>
          </p:cNvPr>
          <p:cNvCxnSpPr>
            <a:endCxn id="18" idx="1"/>
          </p:cNvCxnSpPr>
          <p:nvPr/>
        </p:nvCxnSpPr>
        <p:spPr>
          <a:xfrm flipV="1">
            <a:off x="7589520" y="3280598"/>
            <a:ext cx="811008" cy="23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B5B957B1-C510-8942-D372-5032CAD12C64}"/>
              </a:ext>
            </a:extLst>
          </p:cNvPr>
          <p:cNvCxnSpPr>
            <a:endCxn id="20" idx="1"/>
          </p:cNvCxnSpPr>
          <p:nvPr/>
        </p:nvCxnSpPr>
        <p:spPr>
          <a:xfrm>
            <a:off x="7605206" y="3773620"/>
            <a:ext cx="795322" cy="45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A6E184DB-B8ED-57D8-763A-AF03CA82CAE6}"/>
              </a:ext>
            </a:extLst>
          </p:cNvPr>
          <p:cNvCxnSpPr>
            <a:endCxn id="26" idx="1"/>
          </p:cNvCxnSpPr>
          <p:nvPr/>
        </p:nvCxnSpPr>
        <p:spPr>
          <a:xfrm>
            <a:off x="7532054" y="4045042"/>
            <a:ext cx="868474" cy="1020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AACD19E-3C52-8F89-D2FB-AE10FF41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303" y="2134241"/>
            <a:ext cx="1185457" cy="1185457"/>
          </a:xfrm>
          <a:prstGeom prst="rect">
            <a:avLst/>
          </a:prstGeom>
        </p:spPr>
      </p:pic>
    </p:spTree>
    <p:extLst>
      <p:ext uri="{BB962C8B-B14F-4D97-AF65-F5344CB8AC3E}">
        <p14:creationId xmlns:p14="http://schemas.microsoft.com/office/powerpoint/2010/main" val="174996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ECE31-DD9B-ACB9-0EFB-920D9836C1CF}"/>
              </a:ext>
            </a:extLst>
          </p:cNvPr>
          <p:cNvSpPr>
            <a:spLocks noGrp="1"/>
          </p:cNvSpPr>
          <p:nvPr>
            <p:ph type="title"/>
          </p:nvPr>
        </p:nvSpPr>
        <p:spPr/>
        <p:txBody>
          <a:bodyPr/>
          <a:lstStyle/>
          <a:p>
            <a:r>
              <a:rPr lang="fr-FR" dirty="0"/>
              <a:t>Périphériques capteurs utilisés en course</a:t>
            </a:r>
          </a:p>
        </p:txBody>
      </p:sp>
      <p:sp>
        <p:nvSpPr>
          <p:cNvPr id="3" name="Espace réservé du contenu 2">
            <a:extLst>
              <a:ext uri="{FF2B5EF4-FFF2-40B4-BE49-F238E27FC236}">
                <a16:creationId xmlns:a16="http://schemas.microsoft.com/office/drawing/2014/main" id="{CB25262F-42C8-EC5E-4EEC-BCB16804097E}"/>
              </a:ext>
            </a:extLst>
          </p:cNvPr>
          <p:cNvSpPr>
            <a:spLocks noGrp="1"/>
          </p:cNvSpPr>
          <p:nvPr>
            <p:ph idx="1"/>
          </p:nvPr>
        </p:nvSpPr>
        <p:spPr/>
        <p:txBody>
          <a:bodyPr>
            <a:normAutofit fontScale="77500" lnSpcReduction="20000"/>
          </a:bodyPr>
          <a:lstStyle/>
          <a:p>
            <a:r>
              <a:rPr lang="fr-FR" dirty="0"/>
              <a:t>Le temps</a:t>
            </a:r>
          </a:p>
          <a:p>
            <a:r>
              <a:rPr lang="fr-FR" dirty="0"/>
              <a:t>Le port série</a:t>
            </a:r>
          </a:p>
          <a:p>
            <a:r>
              <a:rPr lang="fr-FR" dirty="0"/>
              <a:t>Bouton poussoir – switch</a:t>
            </a:r>
          </a:p>
          <a:p>
            <a:r>
              <a:rPr lang="fr-FR" dirty="0"/>
              <a:t>Potentiomètres</a:t>
            </a:r>
          </a:p>
          <a:p>
            <a:r>
              <a:rPr lang="fr-FR" dirty="0"/>
              <a:t>Télémètres ultrasons</a:t>
            </a:r>
          </a:p>
          <a:p>
            <a:r>
              <a:rPr lang="fr-FR" dirty="0"/>
              <a:t>Télémètres LASER</a:t>
            </a:r>
          </a:p>
          <a:p>
            <a:r>
              <a:rPr lang="fr-FR" dirty="0"/>
              <a:t>Capteur noir/blanc</a:t>
            </a:r>
          </a:p>
          <a:p>
            <a:r>
              <a:rPr lang="fr-FR" dirty="0"/>
              <a:t>Odomètres</a:t>
            </a:r>
          </a:p>
          <a:p>
            <a:endParaRPr lang="fr-FR" dirty="0"/>
          </a:p>
          <a:p>
            <a:r>
              <a:rPr lang="fr-FR" dirty="0"/>
              <a:t>Caméra</a:t>
            </a:r>
          </a:p>
          <a:p>
            <a:r>
              <a:rPr lang="fr-FR" dirty="0"/>
              <a:t>LIDAR</a:t>
            </a:r>
          </a:p>
          <a:p>
            <a:r>
              <a:rPr lang="fr-FR" dirty="0"/>
              <a:t>Centrale inertielle</a:t>
            </a:r>
          </a:p>
          <a:p>
            <a:endParaRPr lang="fr-FR" dirty="0"/>
          </a:p>
          <a:p>
            <a:endParaRPr lang="fr-FR" dirty="0"/>
          </a:p>
          <a:p>
            <a:endParaRPr lang="fr-FR" dirty="0"/>
          </a:p>
        </p:txBody>
      </p:sp>
    </p:spTree>
    <p:extLst>
      <p:ext uri="{BB962C8B-B14F-4D97-AF65-F5344CB8AC3E}">
        <p14:creationId xmlns:p14="http://schemas.microsoft.com/office/powerpoint/2010/main" val="159815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ECE31-DD9B-ACB9-0EFB-920D9836C1CF}"/>
              </a:ext>
            </a:extLst>
          </p:cNvPr>
          <p:cNvSpPr>
            <a:spLocks noGrp="1"/>
          </p:cNvSpPr>
          <p:nvPr>
            <p:ph type="title"/>
          </p:nvPr>
        </p:nvSpPr>
        <p:spPr/>
        <p:txBody>
          <a:bodyPr/>
          <a:lstStyle/>
          <a:p>
            <a:r>
              <a:rPr lang="fr-FR" dirty="0"/>
              <a:t>Périphériques actionneurs utilisés en course</a:t>
            </a:r>
          </a:p>
        </p:txBody>
      </p:sp>
      <p:sp>
        <p:nvSpPr>
          <p:cNvPr id="3" name="Espace réservé du contenu 2">
            <a:extLst>
              <a:ext uri="{FF2B5EF4-FFF2-40B4-BE49-F238E27FC236}">
                <a16:creationId xmlns:a16="http://schemas.microsoft.com/office/drawing/2014/main" id="{CB25262F-42C8-EC5E-4EEC-BCB16804097E}"/>
              </a:ext>
            </a:extLst>
          </p:cNvPr>
          <p:cNvSpPr>
            <a:spLocks noGrp="1"/>
          </p:cNvSpPr>
          <p:nvPr>
            <p:ph idx="1"/>
          </p:nvPr>
        </p:nvSpPr>
        <p:spPr/>
        <p:txBody>
          <a:bodyPr>
            <a:normAutofit fontScale="85000" lnSpcReduction="20000"/>
          </a:bodyPr>
          <a:lstStyle/>
          <a:p>
            <a:r>
              <a:rPr lang="fr-FR" dirty="0"/>
              <a:t>La LED embarquée</a:t>
            </a:r>
          </a:p>
          <a:p>
            <a:r>
              <a:rPr lang="fr-FR" dirty="0"/>
              <a:t>Le port série</a:t>
            </a:r>
          </a:p>
          <a:p>
            <a:r>
              <a:rPr lang="fr-FR" dirty="0"/>
              <a:t>Servomoteurs RC</a:t>
            </a:r>
          </a:p>
          <a:p>
            <a:r>
              <a:rPr lang="fr-FR" dirty="0"/>
              <a:t>Moteurs</a:t>
            </a:r>
          </a:p>
          <a:p>
            <a:r>
              <a:rPr lang="fr-FR" dirty="0"/>
              <a:t>Turbines électriques</a:t>
            </a:r>
          </a:p>
          <a:p>
            <a:r>
              <a:rPr lang="fr-FR" dirty="0"/>
              <a:t>LED RGB (</a:t>
            </a:r>
            <a:r>
              <a:rPr lang="fr-FR" dirty="0" err="1"/>
              <a:t>Neo</a:t>
            </a:r>
            <a:r>
              <a:rPr lang="fr-FR" dirty="0"/>
              <a:t> pixel)</a:t>
            </a:r>
          </a:p>
          <a:p>
            <a:r>
              <a:rPr lang="fr-FR" dirty="0"/>
              <a:t>Vibreur</a:t>
            </a:r>
          </a:p>
          <a:p>
            <a:r>
              <a:rPr lang="fr-FR" dirty="0"/>
              <a:t>Haut-parleur</a:t>
            </a:r>
          </a:p>
          <a:p>
            <a:r>
              <a:rPr lang="fr-FR" dirty="0"/>
              <a:t>Ecran LCD</a:t>
            </a:r>
          </a:p>
          <a:p>
            <a:endParaRPr lang="fr-FR" dirty="0"/>
          </a:p>
          <a:p>
            <a:r>
              <a:rPr lang="fr-FR" dirty="0"/>
              <a:t>Servomoteurs numériques</a:t>
            </a:r>
          </a:p>
          <a:p>
            <a:endParaRPr lang="fr-FR" dirty="0"/>
          </a:p>
          <a:p>
            <a:endParaRPr lang="fr-FR" dirty="0"/>
          </a:p>
          <a:p>
            <a:endParaRPr lang="fr-FR" dirty="0"/>
          </a:p>
        </p:txBody>
      </p:sp>
    </p:spTree>
    <p:extLst>
      <p:ext uri="{BB962C8B-B14F-4D97-AF65-F5344CB8AC3E}">
        <p14:creationId xmlns:p14="http://schemas.microsoft.com/office/powerpoint/2010/main" val="3228620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1223A-E46A-2DBA-9432-063EA8A3992A}"/>
              </a:ext>
            </a:extLst>
          </p:cNvPr>
          <p:cNvSpPr>
            <a:spLocks noGrp="1"/>
          </p:cNvSpPr>
          <p:nvPr>
            <p:ph type="title"/>
          </p:nvPr>
        </p:nvSpPr>
        <p:spPr/>
        <p:txBody>
          <a:bodyPr/>
          <a:lstStyle/>
          <a:p>
            <a:r>
              <a:rPr lang="fr-FR" dirty="0"/>
              <a:t>Trésorerie pratique</a:t>
            </a:r>
          </a:p>
        </p:txBody>
      </p:sp>
      <p:sp>
        <p:nvSpPr>
          <p:cNvPr id="3" name="Espace réservé du contenu 2">
            <a:extLst>
              <a:ext uri="{FF2B5EF4-FFF2-40B4-BE49-F238E27FC236}">
                <a16:creationId xmlns:a16="http://schemas.microsoft.com/office/drawing/2014/main" id="{AAC81D8F-CB52-C1F1-DAA6-3C36C4B45C9D}"/>
              </a:ext>
            </a:extLst>
          </p:cNvPr>
          <p:cNvSpPr>
            <a:spLocks noGrp="1"/>
          </p:cNvSpPr>
          <p:nvPr>
            <p:ph idx="1"/>
          </p:nvPr>
        </p:nvSpPr>
        <p:spPr/>
        <p:txBody>
          <a:bodyPr>
            <a:normAutofit lnSpcReduction="10000"/>
          </a:bodyPr>
          <a:lstStyle/>
          <a:p>
            <a:r>
              <a:rPr lang="fr-FR" dirty="0"/>
              <a:t>Boîte + code</a:t>
            </a:r>
          </a:p>
          <a:p>
            <a:r>
              <a:rPr lang="fr-FR" dirty="0" err="1"/>
              <a:t>Breadboard</a:t>
            </a:r>
            <a:endParaRPr lang="fr-FR" dirty="0"/>
          </a:p>
          <a:p>
            <a:r>
              <a:rPr lang="fr-FR" dirty="0" err="1"/>
              <a:t>Breadboard</a:t>
            </a:r>
            <a:r>
              <a:rPr lang="fr-FR" dirty="0"/>
              <a:t> à soudable (</a:t>
            </a:r>
            <a:r>
              <a:rPr lang="fr-FR" dirty="0" err="1"/>
              <a:t>solderable</a:t>
            </a:r>
            <a:r>
              <a:rPr lang="fr-FR" dirty="0"/>
              <a:t>)</a:t>
            </a:r>
          </a:p>
          <a:p>
            <a:r>
              <a:rPr lang="fr-FR" dirty="0"/>
              <a:t>« </a:t>
            </a:r>
            <a:r>
              <a:rPr lang="fr-FR" dirty="0" err="1"/>
              <a:t>Duponds</a:t>
            </a:r>
            <a:r>
              <a:rPr lang="fr-FR" dirty="0"/>
              <a:t> » jumper </a:t>
            </a:r>
            <a:r>
              <a:rPr lang="fr-FR" dirty="0" err="1"/>
              <a:t>wire</a:t>
            </a:r>
            <a:endParaRPr lang="fr-FR" dirty="0"/>
          </a:p>
          <a:p>
            <a:r>
              <a:rPr lang="fr-FR" dirty="0"/>
              <a:t>Borniers à levier WAGO</a:t>
            </a:r>
          </a:p>
          <a:p>
            <a:r>
              <a:rPr lang="fr-FR" dirty="0"/>
              <a:t>LEGO</a:t>
            </a:r>
          </a:p>
          <a:p>
            <a:r>
              <a:rPr lang="fr-FR" dirty="0"/>
              <a:t>Colliers de serrage</a:t>
            </a:r>
          </a:p>
          <a:p>
            <a:r>
              <a:rPr lang="fr-FR" dirty="0"/>
              <a:t>Kit d’initiation à l’Arduino.</a:t>
            </a:r>
          </a:p>
          <a:p>
            <a:r>
              <a:rPr lang="fr-FR" dirty="0"/>
              <a:t>Multimètre</a:t>
            </a:r>
          </a:p>
        </p:txBody>
      </p:sp>
      <p:pic>
        <p:nvPicPr>
          <p:cNvPr id="5" name="Image 4">
            <a:extLst>
              <a:ext uri="{FF2B5EF4-FFF2-40B4-BE49-F238E27FC236}">
                <a16:creationId xmlns:a16="http://schemas.microsoft.com/office/drawing/2014/main" id="{12FEBABA-088C-A7E0-52A9-D201856A7CD3}"/>
              </a:ext>
            </a:extLst>
          </p:cNvPr>
          <p:cNvPicPr>
            <a:picLocks noChangeAspect="1"/>
          </p:cNvPicPr>
          <p:nvPr/>
        </p:nvPicPr>
        <p:blipFill>
          <a:blip r:embed="rId2"/>
          <a:stretch>
            <a:fillRect/>
          </a:stretch>
        </p:blipFill>
        <p:spPr>
          <a:xfrm>
            <a:off x="6487081" y="191656"/>
            <a:ext cx="1934119" cy="1325564"/>
          </a:xfrm>
          <a:prstGeom prst="rect">
            <a:avLst/>
          </a:prstGeom>
        </p:spPr>
      </p:pic>
      <p:pic>
        <p:nvPicPr>
          <p:cNvPr id="7" name="Image 6">
            <a:extLst>
              <a:ext uri="{FF2B5EF4-FFF2-40B4-BE49-F238E27FC236}">
                <a16:creationId xmlns:a16="http://schemas.microsoft.com/office/drawing/2014/main" id="{4A030E15-BDE1-23AA-F71E-CF94A73DF171}"/>
              </a:ext>
            </a:extLst>
          </p:cNvPr>
          <p:cNvPicPr>
            <a:picLocks noChangeAspect="1"/>
          </p:cNvPicPr>
          <p:nvPr/>
        </p:nvPicPr>
        <p:blipFill rotWithShape="1">
          <a:blip r:embed="rId3"/>
          <a:srcRect r="42179"/>
          <a:stretch/>
        </p:blipFill>
        <p:spPr>
          <a:xfrm>
            <a:off x="10800900" y="0"/>
            <a:ext cx="1299211" cy="1854714"/>
          </a:xfrm>
          <a:prstGeom prst="rect">
            <a:avLst/>
          </a:prstGeom>
        </p:spPr>
      </p:pic>
      <p:pic>
        <p:nvPicPr>
          <p:cNvPr id="9" name="Image 8">
            <a:extLst>
              <a:ext uri="{FF2B5EF4-FFF2-40B4-BE49-F238E27FC236}">
                <a16:creationId xmlns:a16="http://schemas.microsoft.com/office/drawing/2014/main" id="{08E72891-0442-56B9-8C13-B3DCFB1F59E6}"/>
              </a:ext>
            </a:extLst>
          </p:cNvPr>
          <p:cNvPicPr>
            <a:picLocks noChangeAspect="1"/>
          </p:cNvPicPr>
          <p:nvPr/>
        </p:nvPicPr>
        <p:blipFill>
          <a:blip r:embed="rId4"/>
          <a:stretch>
            <a:fillRect/>
          </a:stretch>
        </p:blipFill>
        <p:spPr>
          <a:xfrm>
            <a:off x="6662791" y="1575268"/>
            <a:ext cx="2546523" cy="2649830"/>
          </a:xfrm>
          <a:prstGeom prst="rect">
            <a:avLst/>
          </a:prstGeom>
        </p:spPr>
      </p:pic>
      <p:pic>
        <p:nvPicPr>
          <p:cNvPr id="11" name="Image 10">
            <a:extLst>
              <a:ext uri="{FF2B5EF4-FFF2-40B4-BE49-F238E27FC236}">
                <a16:creationId xmlns:a16="http://schemas.microsoft.com/office/drawing/2014/main" id="{BC0142AD-1271-7002-8487-8C742D9DAF5A}"/>
              </a:ext>
            </a:extLst>
          </p:cNvPr>
          <p:cNvPicPr>
            <a:picLocks noChangeAspect="1"/>
          </p:cNvPicPr>
          <p:nvPr/>
        </p:nvPicPr>
        <p:blipFill>
          <a:blip r:embed="rId5"/>
          <a:stretch>
            <a:fillRect/>
          </a:stretch>
        </p:blipFill>
        <p:spPr>
          <a:xfrm>
            <a:off x="8662785" y="191656"/>
            <a:ext cx="1896529" cy="1328622"/>
          </a:xfrm>
          <a:prstGeom prst="rect">
            <a:avLst/>
          </a:prstGeom>
        </p:spPr>
      </p:pic>
      <p:pic>
        <p:nvPicPr>
          <p:cNvPr id="13" name="Image 12">
            <a:extLst>
              <a:ext uri="{FF2B5EF4-FFF2-40B4-BE49-F238E27FC236}">
                <a16:creationId xmlns:a16="http://schemas.microsoft.com/office/drawing/2014/main" id="{84028971-CBF7-C471-11DF-C734F0ACCE8E}"/>
              </a:ext>
            </a:extLst>
          </p:cNvPr>
          <p:cNvPicPr>
            <a:picLocks noChangeAspect="1"/>
          </p:cNvPicPr>
          <p:nvPr/>
        </p:nvPicPr>
        <p:blipFill>
          <a:blip r:embed="rId6"/>
          <a:stretch>
            <a:fillRect/>
          </a:stretch>
        </p:blipFill>
        <p:spPr>
          <a:xfrm>
            <a:off x="9611049" y="4347290"/>
            <a:ext cx="2069134" cy="1311993"/>
          </a:xfrm>
          <a:prstGeom prst="rect">
            <a:avLst/>
          </a:prstGeom>
        </p:spPr>
      </p:pic>
      <p:pic>
        <p:nvPicPr>
          <p:cNvPr id="15" name="Image 14">
            <a:extLst>
              <a:ext uri="{FF2B5EF4-FFF2-40B4-BE49-F238E27FC236}">
                <a16:creationId xmlns:a16="http://schemas.microsoft.com/office/drawing/2014/main" id="{B157AAD6-B717-35ED-DA6C-C497B26CB174}"/>
              </a:ext>
            </a:extLst>
          </p:cNvPr>
          <p:cNvPicPr>
            <a:picLocks noChangeAspect="1"/>
          </p:cNvPicPr>
          <p:nvPr/>
        </p:nvPicPr>
        <p:blipFill>
          <a:blip r:embed="rId7"/>
          <a:stretch>
            <a:fillRect/>
          </a:stretch>
        </p:blipFill>
        <p:spPr>
          <a:xfrm>
            <a:off x="9711290" y="1725600"/>
            <a:ext cx="1877724" cy="1703400"/>
          </a:xfrm>
          <a:prstGeom prst="rect">
            <a:avLst/>
          </a:prstGeom>
        </p:spPr>
      </p:pic>
      <p:pic>
        <p:nvPicPr>
          <p:cNvPr id="6" name="Image 5">
            <a:extLst>
              <a:ext uri="{FF2B5EF4-FFF2-40B4-BE49-F238E27FC236}">
                <a16:creationId xmlns:a16="http://schemas.microsoft.com/office/drawing/2014/main" id="{8847A7C0-24D1-8F92-59EF-DBB5A193D1E6}"/>
              </a:ext>
            </a:extLst>
          </p:cNvPr>
          <p:cNvPicPr>
            <a:picLocks noChangeAspect="1"/>
          </p:cNvPicPr>
          <p:nvPr/>
        </p:nvPicPr>
        <p:blipFill>
          <a:blip r:embed="rId8"/>
          <a:stretch>
            <a:fillRect/>
          </a:stretch>
        </p:blipFill>
        <p:spPr>
          <a:xfrm>
            <a:off x="6822992" y="4769622"/>
            <a:ext cx="2552843" cy="1723253"/>
          </a:xfrm>
          <a:prstGeom prst="rect">
            <a:avLst/>
          </a:prstGeom>
        </p:spPr>
      </p:pic>
    </p:spTree>
    <p:extLst>
      <p:ext uri="{BB962C8B-B14F-4D97-AF65-F5344CB8AC3E}">
        <p14:creationId xmlns:p14="http://schemas.microsoft.com/office/powerpoint/2010/main" val="271432004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668</Words>
  <Application>Microsoft Office PowerPoint</Application>
  <PresentationFormat>Grand écran</PresentationFormat>
  <Paragraphs>126</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Courier New</vt:lpstr>
      <vt:lpstr>Thème Office</vt:lpstr>
      <vt:lpstr>Faire fabriquer un robot de compet par un jeune  Thomas Peyruse thomas.peyruse@gmail.com        Supports de la formation : https://github.com/ThotAlion/formation-TRR  </vt:lpstr>
      <vt:lpstr>Présentations</vt:lpstr>
      <vt:lpstr>Menu</vt:lpstr>
      <vt:lpstr>Obstacles en programmation d’un robot</vt:lpstr>
      <vt:lpstr>Cahier des charges d’un robot roulant de compétition</vt:lpstr>
      <vt:lpstr>Structure électronique d’un robot de compétition – les périphériques</vt:lpstr>
      <vt:lpstr>Périphériques capteurs utilisés en course</vt:lpstr>
      <vt:lpstr>Périphériques actionneurs utilisés en course</vt:lpstr>
      <vt:lpstr>Trésorerie pratique</vt:lpstr>
      <vt:lpstr>Alimentation</vt:lpstr>
      <vt:lpstr>Calculateurs compatibles avec l’Arduino IDE</vt:lpstr>
      <vt:lpstr>Méthodes de conception robot Arduino</vt:lpstr>
      <vt:lpstr>Canevas de programmation d’un robot (fichier .ino)</vt:lpstr>
      <vt:lpstr>Documentation</vt:lpstr>
      <vt:lpstr>Exemple : clignoter façon « robot »</vt:lpstr>
      <vt:lpstr>Liste de matériel du robot LEGO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Fabriquer un robot de compet</dc:title>
  <dc:creator>Thomas Peyruse</dc:creator>
  <cp:lastModifiedBy>Thomas Peyruse</cp:lastModifiedBy>
  <cp:revision>13</cp:revision>
  <cp:lastPrinted>2022-09-05T06:02:19Z</cp:lastPrinted>
  <dcterms:created xsi:type="dcterms:W3CDTF">2022-08-28T14:31:53Z</dcterms:created>
  <dcterms:modified xsi:type="dcterms:W3CDTF">2022-09-07T05:43:19Z</dcterms:modified>
</cp:coreProperties>
</file>